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Ubuntu"/>
      <p:regular r:id="rId33"/>
      <p:bold r:id="rId34"/>
      <p:italic r:id="rId35"/>
      <p:boldItalic r:id="rId36"/>
    </p:embeddedFont>
    <p:embeddedFont>
      <p:font typeface="Ubuntu Light"/>
      <p:regular r:id="rId37"/>
      <p:bold r:id="rId38"/>
      <p:italic r:id="rId39"/>
      <p:boldItalic r:id="rId40"/>
    </p:embeddedFont>
    <p:embeddedFont>
      <p:font typeface="Ubuntu Medium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2A818A-719B-481B-B80B-B64C171247A5}">
  <a:tblStyle styleId="{612A818A-719B-481B-B80B-B64C171247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Light-boldItalic.fntdata"/><Relationship Id="rId20" Type="http://schemas.openxmlformats.org/officeDocument/2006/relationships/slide" Target="slides/slide14.xml"/><Relationship Id="rId42" Type="http://schemas.openxmlformats.org/officeDocument/2006/relationships/font" Target="fonts/UbuntuMedium-bold.fntdata"/><Relationship Id="rId41" Type="http://schemas.openxmlformats.org/officeDocument/2006/relationships/font" Target="fonts/UbuntuMedium-regular.fntdata"/><Relationship Id="rId22" Type="http://schemas.openxmlformats.org/officeDocument/2006/relationships/slide" Target="slides/slide16.xml"/><Relationship Id="rId44" Type="http://schemas.openxmlformats.org/officeDocument/2006/relationships/font" Target="fonts/UbuntuMedium-boldItalic.fntdata"/><Relationship Id="rId21" Type="http://schemas.openxmlformats.org/officeDocument/2006/relationships/slide" Target="slides/slide15.xml"/><Relationship Id="rId43" Type="http://schemas.openxmlformats.org/officeDocument/2006/relationships/font" Target="fonts/UbuntuMedium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Ubuntu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Ubuntu-italic.fntdata"/><Relationship Id="rId12" Type="http://schemas.openxmlformats.org/officeDocument/2006/relationships/slide" Target="slides/slide6.xml"/><Relationship Id="rId34" Type="http://schemas.openxmlformats.org/officeDocument/2006/relationships/font" Target="fonts/Ubuntu-bold.fntdata"/><Relationship Id="rId15" Type="http://schemas.openxmlformats.org/officeDocument/2006/relationships/slide" Target="slides/slide9.xml"/><Relationship Id="rId37" Type="http://schemas.openxmlformats.org/officeDocument/2006/relationships/font" Target="fonts/UbuntuLight-regular.fntdata"/><Relationship Id="rId14" Type="http://schemas.openxmlformats.org/officeDocument/2006/relationships/slide" Target="slides/slide8.xml"/><Relationship Id="rId36" Type="http://schemas.openxmlformats.org/officeDocument/2006/relationships/font" Target="fonts/Ubuntu-boldItalic.fntdata"/><Relationship Id="rId17" Type="http://schemas.openxmlformats.org/officeDocument/2006/relationships/slide" Target="slides/slide11.xml"/><Relationship Id="rId39" Type="http://schemas.openxmlformats.org/officeDocument/2006/relationships/font" Target="fonts/UbuntuLight-italic.fntdata"/><Relationship Id="rId16" Type="http://schemas.openxmlformats.org/officeDocument/2006/relationships/slide" Target="slides/slide10.xml"/><Relationship Id="rId38" Type="http://schemas.openxmlformats.org/officeDocument/2006/relationships/font" Target="fonts/Ubuntu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28325dd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28325dd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28325dda3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e28325dda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e4d6b51d3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e4d6b51d3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28325dda3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e28325dda3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c3e14d7f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dc3e14d7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4d6b51d3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4d6b51d3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4d6b51d3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4d6b51d3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fda8f29f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fda8f29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4d6b51d3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e4d6b51d3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4d6b51d37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e4d6b51d37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e4d6b51d3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e4d6b51d3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e28325dda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e28325dda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28325dda3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e28325dda3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28325dda3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e28325dda3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fda8f29f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dfda8f29f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fda8f29f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dfda8f29f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ed06dc34c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ed06dc34c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28325dda3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e28325dda3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d06dc34c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ed06dc34c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e28325dda3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e28325dda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fda8f29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fda8f29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28325dda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28325dda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c3e14d7f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c3e14d7f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28325dda3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e28325dda3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4d6b51d3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4d6b51d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28325dda3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28325dda3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hyperlink" Target="https://www.linkedin.com/in/jhonissouz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 sz="42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Why Your Database Fails in AWS (And It’s Not the Database’s Fault) </a:t>
            </a:r>
            <a:endParaRPr sz="42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8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22222"/>
                </a:solidFill>
                <a:latin typeface="Ubuntu"/>
                <a:ea typeface="Ubuntu"/>
                <a:cs typeface="Ubuntu"/>
                <a:sym typeface="Ubuntu"/>
              </a:rPr>
              <a:t>Thursday</a:t>
            </a:r>
            <a:r>
              <a:rPr lang="en" sz="1550">
                <a:solidFill>
                  <a:srgbClr val="222222"/>
                </a:solidFill>
                <a:latin typeface="Ubuntu"/>
                <a:ea typeface="Ubuntu"/>
                <a:cs typeface="Ubuntu"/>
                <a:sym typeface="Ubuntu"/>
              </a:rPr>
              <a:t>, May 28</a:t>
            </a:r>
            <a:r>
              <a:rPr lang="en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550">
                <a:solidFill>
                  <a:srgbClr val="31D1B2"/>
                </a:solidFill>
                <a:latin typeface="Ubuntu"/>
                <a:ea typeface="Ubuntu"/>
                <a:cs typeface="Ubuntu"/>
                <a:sym typeface="Ubuntu"/>
              </a:rPr>
              <a:t>11:20 – 11:50</a:t>
            </a:r>
            <a:r>
              <a:rPr lang="en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Learning Lab</a:t>
            </a:r>
            <a:br>
              <a:rPr lang="en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br>
              <a:rPr lang="en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Jhonis de Souza</a:t>
            </a:r>
            <a:endParaRPr sz="155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Adamo Tonete</a:t>
            </a:r>
            <a:endParaRPr sz="32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513" y="3947024"/>
            <a:ext cx="2030975" cy="5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50"/>
              <a:t>The database wasn’t slow.</a:t>
            </a:r>
            <a:br>
              <a:rPr b="1" lang="en" sz="2850"/>
            </a:br>
            <a:r>
              <a:rPr b="1" lang="en" sz="2850"/>
              <a:t> The storage layer was, and monitoring was missing metrics</a:t>
            </a:r>
            <a:endParaRPr sz="1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1 - Why we missed it?</a:t>
            </a:r>
            <a:endParaRPr/>
          </a:p>
        </p:txBody>
      </p:sp>
      <p:pic>
        <p:nvPicPr>
          <p:cNvPr id="116" name="Google Shape;116;p23" title="mermaid-diagram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9200"/>
            <a:ext cx="8839201" cy="279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/>
          <p:nvPr/>
        </p:nvSpPr>
        <p:spPr>
          <a:xfrm>
            <a:off x="4108900" y="1739250"/>
            <a:ext cx="3887400" cy="2439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4"/>
          <p:cNvSpPr/>
          <p:nvPr/>
        </p:nvSpPr>
        <p:spPr>
          <a:xfrm>
            <a:off x="392400" y="1739250"/>
            <a:ext cx="3372600" cy="2439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have we changed after the incident: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145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❌ </a:t>
            </a:r>
            <a:r>
              <a:rPr b="1" lang="en"/>
              <a:t>Before the incident				</a:t>
            </a:r>
            <a:r>
              <a:rPr lang="en" sz="1200">
                <a:solidFill>
                  <a:schemeClr val="dk1"/>
                </a:solidFill>
              </a:rPr>
              <a:t>✅ </a:t>
            </a:r>
            <a:r>
              <a:rPr b="1" lang="en"/>
              <a:t>After the incident</a:t>
            </a:r>
            <a:endParaRPr b="1"/>
          </a:p>
          <a:p>
            <a:pPr indent="0" lvl="0" marL="17145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gp2 default configuration		 	Provisioned gp3 IOPS</a:t>
            </a:r>
            <a:endParaRPr sz="1900">
              <a:solidFill>
                <a:schemeClr val="dk1"/>
              </a:solidFill>
            </a:endParaRPr>
          </a:p>
          <a:p>
            <a:pPr indent="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DB metrics only					Correlated DB + EBS metrics</a:t>
            </a:r>
            <a:endParaRPr sz="1900">
              <a:solidFill>
                <a:schemeClr val="dk1"/>
              </a:solidFill>
            </a:endParaRPr>
          </a:p>
          <a:p>
            <a:pPr indent="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No ETL load testing				Synthetic workload validation</a:t>
            </a:r>
            <a:endParaRPr sz="1900">
              <a:solidFill>
                <a:schemeClr val="dk1"/>
              </a:solidFill>
            </a:endParaRPr>
          </a:p>
          <a:p>
            <a:pPr indent="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Reactive troubleshooting			Proactive capacity planning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1 -</a:t>
            </a:r>
            <a:r>
              <a:rPr lang="en"/>
              <a:t> Lessons Learned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1106125"/>
            <a:ext cx="8520600" cy="14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500">
                <a:solidFill>
                  <a:srgbClr val="434343"/>
                </a:solidFill>
              </a:rPr>
              <a:t>Case 2</a:t>
            </a:r>
            <a:endParaRPr sz="5500">
              <a:solidFill>
                <a:srgbClr val="434343"/>
              </a:solidFill>
            </a:endParaRPr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database looked guilty from the very beginning.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Case 2 - The Incident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monitors reported intermittent downtime on the applications.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 look in the metrics showed: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Applications timing out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 pools exhausted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CPU at 99%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Lock contention everywhere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classic database outage 😎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Case 2 - Environment Context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900"/>
              <a:t>Platform</a:t>
            </a:r>
            <a:endParaRPr b="1" sz="19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/>
              <a:t>Multi-tenant RDS Aurora cluster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/>
              <a:t>Multiple customer-facing applications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/>
              <a:t>Shared authentication and profile services</a:t>
            </a:r>
            <a:endParaRPr sz="1700"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900"/>
              <a:t>Symptoms</a:t>
            </a:r>
            <a:endParaRPr b="1" sz="19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/>
              <a:t>APIs intermittently unavailable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/>
              <a:t>Connection exhaustion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/>
              <a:t>High IO wait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/>
              <a:t>Massive DB CPU spike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/>
              <a:t>Everyone blamed the database.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2 - Investigation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deployment changes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expensive new queries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schema changes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Query patterns looked familiar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2 - The Pivot</a:t>
            </a:r>
            <a:endParaRPr/>
          </a:p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4832400" y="2062000"/>
            <a:ext cx="39999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Traffic pattern 2 days before: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~5k requests/minute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Incident traffic: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~60k repeated requests/minute</a:t>
            </a:r>
            <a:endParaRPr sz="1700"/>
          </a:p>
        </p:txBody>
      </p:sp>
      <p:sp>
        <p:nvSpPr>
          <p:cNvPr id="160" name="Google Shape;160;p30"/>
          <p:cNvSpPr txBox="1"/>
          <p:nvPr>
            <p:ph idx="2" type="body"/>
          </p:nvPr>
        </p:nvSpPr>
        <p:spPr>
          <a:xfrm>
            <a:off x="379300" y="1251450"/>
            <a:ext cx="845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The database was overloaded because the application was flooding it 🤦‍♂️</a:t>
            </a:r>
            <a:endParaRPr sz="1800"/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800" y="1861650"/>
            <a:ext cx="2907499" cy="290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2 - The Big Reveal</a:t>
            </a:r>
            <a:endParaRPr/>
          </a:p>
        </p:txBody>
      </p:sp>
      <p:pic>
        <p:nvPicPr>
          <p:cNvPr id="167" name="Google Shape;167;p31" title="mermaid-diagram-2026-05-26-212200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525" y="1212550"/>
            <a:ext cx="707096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Ubuntu Medium"/>
                <a:ea typeface="Ubuntu Medium"/>
                <a:cs typeface="Ubuntu Medium"/>
                <a:sym typeface="Ubuntu Medium"/>
              </a:rPr>
              <a:t>About</a:t>
            </a:r>
            <a:endParaRPr>
              <a:solidFill>
                <a:srgbClr val="434343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Jhonis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de Souza - DevOps Engineer - Trilogy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  <a:t>Former Software Engineer, on DevOps side of the force for +5 years </a:t>
            </a:r>
            <a:endParaRPr i="1" sz="15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  <a:t>AWS Expert | Long-Life Learner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  <a:t>What I have been working on recently:</a:t>
            </a:r>
            <a:endParaRPr i="1" sz="15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Font typeface="Ubuntu Light"/>
              <a:buChar char="-"/>
            </a:pPr>
            <a:r>
              <a:rPr i="1" lang="en" sz="1300">
                <a:latin typeface="Ubuntu Light"/>
                <a:ea typeface="Ubuntu Light"/>
                <a:cs typeface="Ubuntu Light"/>
                <a:sym typeface="Ubuntu Light"/>
              </a:rPr>
              <a:t>K</a:t>
            </a:r>
            <a:r>
              <a:rPr i="1" lang="en" sz="1300">
                <a:latin typeface="Ubuntu Light"/>
                <a:ea typeface="Ubuntu Light"/>
                <a:cs typeface="Ubuntu Light"/>
                <a:sym typeface="Ubuntu Light"/>
              </a:rPr>
              <a:t>eep</a:t>
            </a:r>
            <a:r>
              <a:rPr i="1" lang="en" sz="1300">
                <a:latin typeface="Ubuntu Light"/>
                <a:ea typeface="Ubuntu Light"/>
                <a:cs typeface="Ubuntu Light"/>
                <a:sym typeface="Ubuntu Light"/>
              </a:rPr>
              <a:t>ing</a:t>
            </a:r>
            <a:r>
              <a:rPr i="1" lang="en" sz="1300">
                <a:latin typeface="Ubuntu Light"/>
                <a:ea typeface="Ubuntu Light"/>
                <a:cs typeface="Ubuntu Light"/>
                <a:sym typeface="Ubuntu Light"/>
              </a:rPr>
              <a:t> cloud costs low and blood pressure high</a:t>
            </a:r>
            <a:endParaRPr i="1" sz="1300"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Ubuntu Light"/>
              <a:buChar char="-"/>
            </a:pPr>
            <a:r>
              <a:rPr i="1" lang="en" sz="1300">
                <a:latin typeface="Ubuntu Light"/>
                <a:ea typeface="Ubuntu Light"/>
                <a:cs typeface="Ubuntu Light"/>
                <a:sym typeface="Ubuntu Light"/>
              </a:rPr>
              <a:t>Converting outages into conference talks</a:t>
            </a:r>
            <a:endParaRPr i="1" sz="1500"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/>
              <a:t>The database was the victim.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/>
          <p:nvPr/>
        </p:nvSpPr>
        <p:spPr>
          <a:xfrm>
            <a:off x="4311799" y="1739250"/>
            <a:ext cx="4352100" cy="2592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"/>
          <p:cNvSpPr/>
          <p:nvPr/>
        </p:nvSpPr>
        <p:spPr>
          <a:xfrm>
            <a:off x="392400" y="1739250"/>
            <a:ext cx="3675600" cy="2592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have we changed after the incident: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       </a:t>
            </a:r>
            <a:r>
              <a:rPr lang="en" sz="1200"/>
              <a:t>❌ </a:t>
            </a:r>
            <a:r>
              <a:rPr b="1" lang="en"/>
              <a:t>Before the incident				</a:t>
            </a:r>
            <a:r>
              <a:rPr lang="en" sz="1200"/>
              <a:t>✅ </a:t>
            </a:r>
            <a:r>
              <a:rPr b="1" lang="en"/>
              <a:t>After the incident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    </a:t>
            </a:r>
            <a:r>
              <a:rPr lang="en" sz="1900"/>
              <a:t>Direct WAF rollout</a:t>
            </a:r>
            <a:r>
              <a:rPr lang="en" sz="1900"/>
              <a:t>		 			</a:t>
            </a:r>
            <a:r>
              <a:rPr lang="en" sz="1900"/>
              <a:t>Canary WAF deployment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   Retry-heavy behavior</a:t>
            </a:r>
            <a:r>
              <a:rPr lang="en" sz="1900"/>
              <a:t>				</a:t>
            </a:r>
            <a:r>
              <a:rPr lang="en" sz="1900"/>
              <a:t>Backoff/circuit breakers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   DB-only monitoring</a:t>
            </a:r>
            <a:r>
              <a:rPr lang="en" sz="1900"/>
              <a:t>				</a:t>
            </a:r>
            <a:r>
              <a:rPr lang="en" sz="1900"/>
              <a:t>Correlated app + WAF + DB telemetry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   Reactive debugging</a:t>
            </a:r>
            <a:r>
              <a:rPr lang="en" sz="1900"/>
              <a:t>				</a:t>
            </a:r>
            <a:r>
              <a:rPr lang="en" sz="1900"/>
              <a:t>Request anomaly detection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Case 2 - Lessons Learned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Two different incidents. One recurring pattern.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Case 1 → Infrastructure bottleneck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Case 2 → Application request amplification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Same result:</a:t>
            </a:r>
            <a:endParaRPr sz="1900"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The database appeared guilty.</a:t>
            </a:r>
            <a:endParaRPr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9213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dk1"/>
                </a:solidFill>
              </a:rPr>
              <a:t>We were monitoring components.</a:t>
            </a:r>
            <a:endParaRPr sz="1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dk1"/>
                </a:solidFill>
              </a:rPr>
              <a:t>Not systems.</a:t>
            </a:r>
            <a:endParaRPr sz="1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Modern Observability Needs to Monitor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11700" y="1152475"/>
            <a:ext cx="292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900"/>
              <a:t>Database Layer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Query Latency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Replication Lag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Connection Retention</a:t>
            </a:r>
            <a:endParaRPr sz="1900"/>
          </a:p>
        </p:txBody>
      </p:sp>
      <p:sp>
        <p:nvSpPr>
          <p:cNvPr id="198" name="Google Shape;198;p36"/>
          <p:cNvSpPr txBox="1"/>
          <p:nvPr/>
        </p:nvSpPr>
        <p:spPr>
          <a:xfrm>
            <a:off x="3149725" y="1152475"/>
            <a:ext cx="2725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1900">
                <a:solidFill>
                  <a:schemeClr val="dk2"/>
                </a:solidFill>
              </a:rPr>
              <a:t>Application Layer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Retry Storms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Request Amplification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Pool Exhaustion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199" name="Google Shape;199;p36"/>
          <p:cNvSpPr txBox="1"/>
          <p:nvPr/>
        </p:nvSpPr>
        <p:spPr>
          <a:xfrm>
            <a:off x="5832825" y="1152475"/>
            <a:ext cx="286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Infrastructure Layer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EBS Latency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IO Queue Depth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Network Throughput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Saturation Indicators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Bring Back To Your Team</a:t>
            </a:r>
            <a:endParaRPr/>
          </a:p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✅ Correlate DB + infra + application telemetry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✅ Monitor saturation, not only utilization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✅ Track end-to-end latency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✅ Treat retries as failure amplifiers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✅ Validate systems under stress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✅ Reactive -&gt; Proactive monitoring (PMM)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Questions?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4814750" y="3701200"/>
            <a:ext cx="40173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Use the QR code above for feedback</a:t>
            </a:r>
            <a:endParaRPr/>
          </a:p>
        </p:txBody>
      </p:sp>
      <p:pic>
        <p:nvPicPr>
          <p:cNvPr id="212" name="Google Shape;212;p38" title="why-your-database-fails-in-aws-and-its-not-the-d_de-souza-tonete_1184363_feedback-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400" y="1170125"/>
            <a:ext cx="2309999" cy="237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8" title="IMG_7646ED7660CF-1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2875" y="1363263"/>
            <a:ext cx="1992400" cy="19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 txBox="1"/>
          <p:nvPr>
            <p:ph idx="1" type="body"/>
          </p:nvPr>
        </p:nvSpPr>
        <p:spPr>
          <a:xfrm>
            <a:off x="169675" y="3701200"/>
            <a:ext cx="43188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Let's connect on LinkedIn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5"/>
              </a:rPr>
              <a:t>https://www.linkedin.com/in/jhonissouza/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About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Adamo Tonete - MongoDB SME - Amach - @adamotonete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  <a:t>Been in this field for about 15 years </a:t>
            </a:r>
            <a:b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  <a:t>than 10 years working with MongoDB Database</a:t>
            </a:r>
            <a:b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  <a:t>Brazilian</a:t>
            </a:r>
            <a:br>
              <a:rPr i="1" lang="en" sz="1500">
                <a:latin typeface="Ubuntu Light"/>
                <a:ea typeface="Ubuntu Light"/>
                <a:cs typeface="Ubuntu Light"/>
                <a:sym typeface="Ubuntu Light"/>
              </a:rPr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35868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</a:t>
            </a:r>
            <a:r>
              <a:rPr lang="en" sz="1500"/>
              <a:t>:</a:t>
            </a:r>
            <a:endParaRPr sz="15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Hidden Infrastructure Bottlenecks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Case 2: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Application Behavior Amplifying Database Failures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Bigger Pattern</a:t>
            </a:r>
            <a:endParaRPr/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Failures Propagate Across Systems</a:t>
            </a:r>
            <a:endParaRPr sz="15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Modern Observability for Database Platforms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106125"/>
            <a:ext cx="8520600" cy="14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500">
                <a:solidFill>
                  <a:srgbClr val="434343"/>
                </a:solidFill>
              </a:rPr>
              <a:t>Case </a:t>
            </a:r>
            <a:r>
              <a:rPr lang="en" sz="5500">
                <a:solidFill>
                  <a:srgbClr val="434343"/>
                </a:solidFill>
              </a:rPr>
              <a:t>1</a:t>
            </a:r>
            <a:endParaRPr sz="5500">
              <a:solidFill>
                <a:srgbClr val="434343"/>
              </a:solidFill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At 1AM, a healthy-looking database suddenly became one of the biggest production incidents of the week.</a:t>
            </a:r>
            <a:endParaRPr sz="2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Case 1 - The Incident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66666"/>
                </a:solidFill>
              </a:rPr>
              <a:t>1:07 AM and Customer Support reports slowness in the application</a:t>
            </a:r>
            <a:endParaRPr sz="1900">
              <a:solidFill>
                <a:srgbClr val="666666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Char char="●"/>
            </a:pPr>
            <a:r>
              <a:rPr lang="en" sz="1900">
                <a:solidFill>
                  <a:srgbClr val="666666"/>
                </a:solidFill>
              </a:rPr>
              <a:t>APIs timing out</a:t>
            </a:r>
            <a:endParaRPr sz="1900">
              <a:solidFill>
                <a:srgbClr val="666666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Char char="●"/>
            </a:pPr>
            <a:r>
              <a:rPr lang="en" sz="1900">
                <a:solidFill>
                  <a:srgbClr val="666666"/>
                </a:solidFill>
              </a:rPr>
              <a:t>Pages taking several seconds to load</a:t>
            </a:r>
            <a:endParaRPr sz="1900">
              <a:solidFill>
                <a:srgbClr val="666666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Char char="●"/>
            </a:pPr>
            <a:r>
              <a:rPr lang="en" sz="1900">
                <a:solidFill>
                  <a:srgbClr val="666666"/>
                </a:solidFill>
              </a:rPr>
              <a:t>No deployment happened</a:t>
            </a:r>
            <a:endParaRPr sz="1900">
              <a:solidFill>
                <a:srgbClr val="666666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Char char="●"/>
            </a:pPr>
            <a:r>
              <a:rPr lang="en" sz="1900">
                <a:solidFill>
                  <a:srgbClr val="666666"/>
                </a:solidFill>
              </a:rPr>
              <a:t>No traffic spike detected</a:t>
            </a:r>
            <a:endParaRPr sz="1900">
              <a:solidFill>
                <a:srgbClr val="666666"/>
              </a:solidFill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Char char="●"/>
            </a:pPr>
            <a:r>
              <a:rPr lang="en" sz="1900">
                <a:solidFill>
                  <a:srgbClr val="666666"/>
                </a:solidFill>
              </a:rPr>
              <a:t>Monitoring didn't show anything different than the usual </a:t>
            </a:r>
            <a:endParaRPr sz="19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</a:t>
            </a:r>
            <a:r>
              <a:rPr lang="en">
                <a:solidFill>
                  <a:srgbClr val="434343"/>
                </a:solidFill>
              </a:rPr>
              <a:t>ase 1 - Initial Investigation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952500" y="4027725"/>
            <a:ext cx="723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problem then? 🤔</a:t>
            </a:r>
            <a:endParaRPr/>
          </a:p>
        </p:txBody>
      </p:sp>
      <p:graphicFrame>
        <p:nvGraphicFramePr>
          <p:cNvPr id="93" name="Google Shape;93;p19"/>
          <p:cNvGraphicFramePr/>
          <p:nvPr/>
        </p:nvGraphicFramePr>
        <p:xfrm>
          <a:off x="1753175" y="137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{612A818A-719B-481B-B80B-B64C171247A5}</a:tableStyleId>
              </a:tblPr>
              <a:tblGrid>
                <a:gridCol w="2818825"/>
                <a:gridCol w="2818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DB CPU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highlight>
                            <a:srgbClr val="F8FAFD"/>
                          </a:highlight>
                        </a:rPr>
                        <a:t>✅ 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Normal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DB Memory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highlight>
                            <a:srgbClr val="F8FAFD"/>
                          </a:highlight>
                        </a:rPr>
                        <a:t>✅ 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Normal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Slow Queries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highlight>
                            <a:srgbClr val="F8FAFD"/>
                          </a:highlight>
                        </a:rPr>
                        <a:t>✅ 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Unchanged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Replication Lag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highlight>
                            <a:srgbClr val="F8FAFD"/>
                          </a:highlight>
                        </a:rPr>
                        <a:t>✅ 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Healthy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Users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  <a:highlight>
                            <a:srgbClr val="F8FAFD"/>
                          </a:highlight>
                        </a:rPr>
                        <a:t>🤯 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Angry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1 - Environment Context</a:t>
            </a:r>
            <a:endParaRPr/>
          </a:p>
        </p:txBody>
      </p:sp>
      <p:graphicFrame>
        <p:nvGraphicFramePr>
          <p:cNvPr id="99" name="Google Shape;99;p20"/>
          <p:cNvGraphicFramePr/>
          <p:nvPr/>
        </p:nvGraphicFramePr>
        <p:xfrm>
          <a:off x="1673650" y="162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{612A818A-719B-481B-B80B-B64C171247A5}</a:tableStyleId>
              </a:tblPr>
              <a:tblGrid>
                <a:gridCol w="2818950"/>
                <a:gridCol w="2977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666666"/>
                          </a:solidFill>
                        </a:rPr>
                        <a:t>Cloud Service</a:t>
                      </a:r>
                      <a:endParaRPr sz="19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434343"/>
                          </a:solidFill>
                        </a:rPr>
                        <a:t>AWS RDS MySQL</a:t>
                      </a:r>
                      <a:endParaRPr sz="19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666666"/>
                          </a:solidFill>
                        </a:rPr>
                        <a:t>Instance Type</a:t>
                      </a:r>
                      <a:endParaRPr sz="19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434343"/>
                          </a:solidFill>
                        </a:rPr>
                        <a:t>db.m8g.2xlarge</a:t>
                      </a:r>
                      <a:endParaRPr sz="19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666666"/>
                          </a:solidFill>
                        </a:rPr>
                        <a:t>Volume Type</a:t>
                      </a:r>
                      <a:endParaRPr sz="19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434343"/>
                          </a:solidFill>
                        </a:rPr>
                        <a:t>gp2</a:t>
                      </a:r>
                      <a:endParaRPr sz="19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666666"/>
                          </a:solidFill>
                        </a:rPr>
                        <a:t>Volume Size</a:t>
                      </a:r>
                      <a:endParaRPr sz="19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434343"/>
                          </a:solidFill>
                        </a:rPr>
                        <a:t>200GB</a:t>
                      </a:r>
                      <a:endParaRPr sz="19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666666"/>
                          </a:solidFill>
                        </a:rPr>
                        <a:t>IOPS Baseline</a:t>
                      </a:r>
                      <a:endParaRPr sz="19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rgbClr val="434343"/>
                          </a:solidFill>
                        </a:rPr>
                        <a:t>600 IOPS</a:t>
                      </a:r>
                      <a:endParaRPr sz="1900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39585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1 - What actually happened</a:t>
            </a:r>
            <a:endParaRPr/>
          </a:p>
        </p:txBody>
      </p:sp>
      <p:pic>
        <p:nvPicPr>
          <p:cNvPr id="105" name="Google Shape;105;p21" title="mermaid-diagram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487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