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Ubuntu"/>
      <p:regular r:id="rId35"/>
      <p:bold r:id="rId36"/>
      <p:italic r:id="rId37"/>
      <p:boldItalic r:id="rId38"/>
    </p:embeddedFont>
    <p:embeddedFont>
      <p:font typeface="Ubuntu Light"/>
      <p:regular r:id="rId39"/>
      <p:bold r:id="rId40"/>
      <p:italic r:id="rId41"/>
      <p:boldItalic r:id="rId42"/>
    </p:embeddedFont>
    <p:embeddedFont>
      <p:font typeface="Ubuntu Medium"/>
      <p:regular r:id="rId43"/>
      <p:bold r:id="rId44"/>
      <p:italic r:id="rId45"/>
      <p:boldItalic r:id="rId46"/>
    </p:embeddedFont>
    <p:embeddedFont>
      <p:font typeface="Roboto Mon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buntuLight-bold.fntdata"/><Relationship Id="rId42" Type="http://schemas.openxmlformats.org/officeDocument/2006/relationships/font" Target="fonts/UbuntuLight-boldItalic.fntdata"/><Relationship Id="rId41" Type="http://schemas.openxmlformats.org/officeDocument/2006/relationships/font" Target="fonts/UbuntuLight-italic.fntdata"/><Relationship Id="rId44" Type="http://schemas.openxmlformats.org/officeDocument/2006/relationships/font" Target="fonts/UbuntuMedium-bold.fntdata"/><Relationship Id="rId43" Type="http://schemas.openxmlformats.org/officeDocument/2006/relationships/font" Target="fonts/UbuntuMedium-regular.fntdata"/><Relationship Id="rId46" Type="http://schemas.openxmlformats.org/officeDocument/2006/relationships/font" Target="fonts/UbuntuMedium-boldItalic.fntdata"/><Relationship Id="rId45" Type="http://schemas.openxmlformats.org/officeDocument/2006/relationships/font" Target="fonts/Ubuntu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Mono-bold.fntdata"/><Relationship Id="rId47" Type="http://schemas.openxmlformats.org/officeDocument/2006/relationships/font" Target="fonts/RobotoMono-regular.fntdata"/><Relationship Id="rId49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Ubuntu-regular.fntdata"/><Relationship Id="rId34" Type="http://schemas.openxmlformats.org/officeDocument/2006/relationships/slide" Target="slides/slide29.xml"/><Relationship Id="rId37" Type="http://schemas.openxmlformats.org/officeDocument/2006/relationships/font" Target="fonts/Ubuntu-italic.fntdata"/><Relationship Id="rId36" Type="http://schemas.openxmlformats.org/officeDocument/2006/relationships/font" Target="fonts/Ubuntu-bold.fntdata"/><Relationship Id="rId39" Type="http://schemas.openxmlformats.org/officeDocument/2006/relationships/font" Target="fonts/UbuntuLight-regular.fntdata"/><Relationship Id="rId38" Type="http://schemas.openxmlformats.org/officeDocument/2006/relationships/font" Target="fonts/Ubuntu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e4d7176a0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e4d7176a0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81ce578f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d81ce578f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e1d12d94d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e1d12d94d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81ce578f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d81ce578f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e1d12d94d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e1d12d94d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81ce578f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d81ce578f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19dbfa25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e19dbfa25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19dbfa25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e19dbfa25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19dbfa25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e19dbfa25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90031636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d90031636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81ce578f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81ce578f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90031636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d90031636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e19dbfa25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e19dbfa25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9003163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9003163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19dbfa2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e19dbfa2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81ce578f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d81ce578f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d81ce578f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d81ce578f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81ce578f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d81ce578f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81ce578f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d81ce578f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81ce578f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d81ce578f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dfb99bc3d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dfb99bc3d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81ce578f8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81ce578f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81ce578f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81ce578f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mention that for some companies not habing TLS in place is ok, but it is very unlikely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81ce578f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d81ce578f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81ce578f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d81ce578f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81ce578f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d81ce578f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81ce578f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d81ce578f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81ce578f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81ce578f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mongodb.com/docs/manual/reference/program/mongod/#std-option-mongod.--tlsClusterFile" TargetMode="External"/><Relationship Id="rId10" Type="http://schemas.openxmlformats.org/officeDocument/2006/relationships/hyperlink" Target="https://www.mongodb.com/docs/manual/reference/program/mongod/#std-option-mongod.--tlsCertificateKeyFile" TargetMode="External"/><Relationship Id="rId13" Type="http://schemas.openxmlformats.org/officeDocument/2006/relationships/hyperlink" Target="https://www.mongodb.com/docs/manual/reference/program/mongos/#mongodb-binary-bin.mongos" TargetMode="External"/><Relationship Id="rId12" Type="http://schemas.openxmlformats.org/officeDocument/2006/relationships/hyperlink" Target="https://www.mongodb.com/docs/manual/reference/program/mongod/#mongodb-binary-bin.mongod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mongodb.com/docs/manual/reference/parameters/#mongodb-parameter-param.tlsWithholdClientCertificate" TargetMode="External"/><Relationship Id="rId4" Type="http://schemas.openxmlformats.org/officeDocument/2006/relationships/hyperlink" Target="https://www.mongodb.com/docs/manual/reference/program/mongod/#mongodb-binary-bin.mongod" TargetMode="External"/><Relationship Id="rId9" Type="http://schemas.openxmlformats.org/officeDocument/2006/relationships/hyperlink" Target="https://www.mongodb.com/docs/manual/reference/program/mongod/#std-option-mongod.--tlsClusterFile" TargetMode="External"/><Relationship Id="rId15" Type="http://schemas.openxmlformats.org/officeDocument/2006/relationships/hyperlink" Target="https://www.mongodb.com/docs/manual/reference/program/mongod/#std-option-mongod.--clusterAuthMode" TargetMode="External"/><Relationship Id="rId14" Type="http://schemas.openxmlformats.org/officeDocument/2006/relationships/hyperlink" Target="https://www.mongodb.com/docs/manual/reference/program/mongod/#std-option-mongod.--tlsAllowConnectionsWithoutCertificates" TargetMode="External"/><Relationship Id="rId17" Type="http://schemas.openxmlformats.org/officeDocument/2006/relationships/hyperlink" Target="https://www.mongodb.com/docs/manual/reference/configuration-options/#mongodb-setting-setParameter" TargetMode="External"/><Relationship Id="rId16" Type="http://schemas.openxmlformats.org/officeDocument/2006/relationships/hyperlink" Target="https://www.mongodb.com/docs/manual/reference/program/mongod/#std-option-mongod.--clusterAuthMode" TargetMode="External"/><Relationship Id="rId5" Type="http://schemas.openxmlformats.org/officeDocument/2006/relationships/hyperlink" Target="https://www.mongodb.com/docs/manual/reference/program/mongos/#mongodb-binary-bin.mongos" TargetMode="External"/><Relationship Id="rId6" Type="http://schemas.openxmlformats.org/officeDocument/2006/relationships/hyperlink" Target="https://www.mongodb.com/docs/manual/reference/program/mongos/#mongodb-binary-bin.mongos" TargetMode="External"/><Relationship Id="rId7" Type="http://schemas.openxmlformats.org/officeDocument/2006/relationships/hyperlink" Target="https://www.mongodb.com/docs/manual/reference/program/mongod/#mongodb-binary-bin.mongod" TargetMode="External"/><Relationship Id="rId8" Type="http://schemas.openxmlformats.org/officeDocument/2006/relationships/hyperlink" Target="https://www.mongodb.com/docs/manual/reference/program/mongos/#mongodb-binary-bin.mongo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mongodb.com/docs/manual/reference/configuration-options/#mongodb-setting-net.tls.certificateSelector" TargetMode="External"/><Relationship Id="rId10" Type="http://schemas.openxmlformats.org/officeDocument/2006/relationships/hyperlink" Target="https://www.mongodb.com/docs/manual/reference/configuration-options/#mongodb-setting-net.tls.certificateKeyFile" TargetMode="External"/><Relationship Id="rId12" Type="http://schemas.openxmlformats.org/officeDocument/2006/relationships/hyperlink" Target="https://www.mongodb.com/docs/manual/reference/configuration-options/#mongodb-setting-net.tls.certificateSelector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mongodb.com/docs/manual/reference/configuration-options/#mongodb-setting-net.tls.clusterFile" TargetMode="External"/><Relationship Id="rId4" Type="http://schemas.openxmlformats.org/officeDocument/2006/relationships/hyperlink" Target="https://www.mongodb.com/docs/manual/tutorial/configure-x509-member-authentication/#std-label-x509-internal-authentication" TargetMode="External"/><Relationship Id="rId9" Type="http://schemas.openxmlformats.org/officeDocument/2006/relationships/hyperlink" Target="https://www.mongodb.com/docs/manual/reference/configuration-options/#mongodb-setting-net.tls.clusterCertificateSelector" TargetMode="External"/><Relationship Id="rId5" Type="http://schemas.openxmlformats.org/officeDocument/2006/relationships/hyperlink" Target="https://www.mongodb.com/docs/manual/reference/configuration-options/#mongodb-setting-net.tls.clusterCertificateSelector" TargetMode="External"/><Relationship Id="rId6" Type="http://schemas.openxmlformats.org/officeDocument/2006/relationships/hyperlink" Target="https://www.mongodb.com/docs/manual/reference/configuration-options/#mongodb-setting-net.tls.clusterFile" TargetMode="External"/><Relationship Id="rId7" Type="http://schemas.openxmlformats.org/officeDocument/2006/relationships/hyperlink" Target="https://www.mongodb.com/docs/manual/reference/configuration-options/#mongodb-setting-net.tls.clusterCertificateSelector" TargetMode="External"/><Relationship Id="rId8" Type="http://schemas.openxmlformats.org/officeDocument/2006/relationships/hyperlink" Target="https://www.mongodb.com/docs/manual/reference/configuration-options/#mongodb-setting-net.tls.clusterFil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ithub.com/adamotonete/mongodb-certbot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mongodb.com/docs/manual/reference/configuration-options/#net.tls-op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pt-BR" sz="4200">
                <a:solidFill>
                  <a:srgbClr val="222222"/>
                </a:solidFill>
                <a:latin typeface="Ubuntu"/>
                <a:ea typeface="Ubuntu"/>
                <a:cs typeface="Ubuntu"/>
                <a:sym typeface="Ubuntu"/>
              </a:rPr>
              <a:t>TLS for Self-Managed MongoDB: Let’s Encrypt, mTLS, and the Future of Public Certs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8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50">
                <a:solidFill>
                  <a:srgbClr val="222222"/>
                </a:solidFill>
                <a:latin typeface="Ubuntu"/>
                <a:ea typeface="Ubuntu"/>
                <a:cs typeface="Ubuntu"/>
                <a:sym typeface="Ubuntu"/>
              </a:rPr>
              <a:t>Wednesday, May 27</a:t>
            </a:r>
            <a:r>
              <a:rPr lang="pt-BR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pt-BR" sz="1550">
                <a:solidFill>
                  <a:srgbClr val="31D1B2"/>
                </a:solidFill>
                <a:latin typeface="Ubuntu"/>
                <a:ea typeface="Ubuntu"/>
                <a:cs typeface="Ubuntu"/>
                <a:sym typeface="Ubuntu"/>
              </a:rPr>
              <a:t>11:20 – 11:50</a:t>
            </a:r>
            <a:r>
              <a:rPr lang="pt-BR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Boole</a:t>
            </a:r>
            <a:br>
              <a:rPr lang="pt-BR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br>
              <a:rPr lang="pt-BR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Adamo Tonete</a:t>
            </a:r>
            <a:br>
              <a:rPr lang="pt-BR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Jhonis de Souza</a:t>
            </a:r>
            <a:endParaRPr sz="32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513" y="3947024"/>
            <a:ext cx="2030975" cy="5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MongoDB TLS in Practice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pt-BR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pt-BR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361" y="1152475"/>
            <a:ext cx="4393280" cy="387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Common Challenges - Self Managed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Certificate creation and distribution</a:t>
            </a:r>
            <a:b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Renewal management</a:t>
            </a:r>
            <a:b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Downtime risk on expiration</a:t>
            </a:r>
            <a:b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Complexity in scaling environments</a:t>
            </a:r>
            <a:b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Private</a:t>
            </a: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 CA - Self Managed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Ubuntu Medium"/>
              <a:buChar char="●"/>
            </a:pPr>
            <a:r>
              <a:rPr lang="pt-BR" sz="17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EJBCA</a:t>
            </a:r>
            <a:r>
              <a:rPr lang="pt-BR" sz="17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br>
              <a:rPr lang="pt-BR" sz="17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</a:br>
            <a:endParaRPr sz="17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Ubuntu Medium"/>
              <a:buChar char="●"/>
            </a:pPr>
            <a:r>
              <a:rPr lang="pt-BR" sz="17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HashiCorp Vault PKI Secret Engine: </a:t>
            </a:r>
            <a:br>
              <a:rPr lang="pt-BR" sz="17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</a:br>
            <a:endParaRPr sz="17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 Medium"/>
              <a:buChar char="●"/>
            </a:pPr>
            <a:r>
              <a:rPr lang="pt-BR" sz="17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openssl</a:t>
            </a:r>
            <a:endParaRPr sz="17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 2026 Public CA Changes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What is changing: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Public Certificate Authorities will stop issuing certificates for client authentication purposes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Why: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Security and abuse concerns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Public CAs are shifting toward server-only authentication models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Impact: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Certificates from public CAs will no longer work for mTLS (client auth)</a:t>
            </a:r>
            <a:b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Breaks current setups using the same certs for: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Client connections and Intra-cluster authentication</a:t>
            </a:r>
            <a:b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b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				https://letsencrypt.org/2025/05/14/ending-tls-client-authentication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Public CA</a:t>
            </a: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's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Let's Encrypt</a:t>
            </a:r>
            <a:b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DigiCert</a:t>
            </a:r>
            <a:b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GlobalSign</a:t>
            </a:r>
            <a:b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GoDaddy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Impact on MongoDB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mTLS deployments relying on public certificates will break</a:t>
            </a:r>
            <a:b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Affects:</a:t>
            </a:r>
            <a:b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○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Replica sets</a:t>
            </a:r>
            <a:b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○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Sharded clusters</a:t>
            </a:r>
            <a:b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MongoDB Settings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tls: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    certificateKeyFile: /opt/mongo02.pem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    mode: requireTLS</a:t>
            </a:r>
            <a:br>
              <a:rPr lang="pt-BR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pt-BR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pt-BR">
                <a:latin typeface="Courier New"/>
                <a:ea typeface="Courier New"/>
                <a:cs typeface="Courier New"/>
                <a:sym typeface="Courier New"/>
              </a:rPr>
              <a:t>allowConnectionsWithoutCertificates</a:t>
            </a: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 : true </a:t>
            </a:r>
            <a:r>
              <a:rPr lang="pt-BR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# allows conn without cert</a:t>
            </a:r>
            <a:br>
              <a:rPr lang="pt-BR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pt-BR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security: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pt-BR">
                <a:latin typeface="Courier New"/>
                <a:ea typeface="Courier New"/>
                <a:cs typeface="Courier New"/>
                <a:sym typeface="Courier New"/>
              </a:rPr>
              <a:t>keyFile: /opt/keyfile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Invalid Cert EKU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{"t":{"$date":"2026-05-13T17:23:06.780+00:00"},"s":"E",  "c":"NETWORK",  "id":23256,   "ctx":"conn786","msg":"SSL peer certificate validation failed","attr":{"error":"</a:t>
            </a:r>
            <a:r>
              <a:rPr b="1" lang="pt-BR">
                <a:latin typeface="Courier New"/>
                <a:ea typeface="Courier New"/>
                <a:cs typeface="Courier New"/>
                <a:sym typeface="Courier New"/>
              </a:rPr>
              <a:t>SSL peer certificate validation failed: unsuitable certificate purpose</a:t>
            </a: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"}}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{"t":{"$date":"2026-05-13T17:23:06.780+00:00"},"s":"I",  "c":"EXECUTOR", "id":22988,   "ctx":"conn786","msg":"Error receiving request from client. Ending connection from remote","attr":{"error":{"code":141,"codeName":"SSLHandshakeFailed","errmsg":"SSL peer certificate validation failed: unsuitable certificate purpose"},"remote":"172.31.29.18:47038","connectionId":786}}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Solution</a:t>
            </a: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 for Public Certificate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setParameter:</a:t>
            </a:r>
            <a:br>
              <a:rPr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tlsWithholdClientCertificate</a:t>
            </a:r>
            <a:r>
              <a:rPr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: true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016BF8"/>
                </a:solidFill>
                <a:latin typeface="Courier New"/>
                <a:ea typeface="Courier New"/>
                <a:cs typeface="Courier New"/>
                <a:sym typeface="Courier New"/>
              </a:rPr>
              <a:t>  # This forces the node to avoid sending its own certificate during outbound connections</a:t>
            </a:r>
            <a:br>
              <a:rPr lang="pt-BR">
                <a:solidFill>
                  <a:srgbClr val="016B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pt-BR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pt-BR">
                <a:latin typeface="Ubuntu"/>
                <a:ea typeface="Ubuntu"/>
                <a:cs typeface="Ubuntu"/>
                <a:sym typeface="Ubuntu"/>
              </a:rPr>
            </a:b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MongoDB Settings</a:t>
            </a:r>
            <a:endParaRPr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01600" marR="101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200">
                <a:solidFill>
                  <a:srgbClr val="001E2B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</a:rPr>
              <a:t>tlsWithholdClientCertificate</a:t>
            </a:r>
            <a:endParaRPr b="1" sz="1200">
              <a:solidFill>
                <a:srgbClr val="001E2B"/>
              </a:solidFill>
              <a:highlight>
                <a:srgbClr val="F9FBFA"/>
              </a:highlight>
              <a:uFill>
                <a:noFill/>
              </a:uFill>
              <a:latin typeface="Courier New"/>
              <a:ea typeface="Courier New"/>
              <a:cs typeface="Courier New"/>
              <a:sym typeface="Courier New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292100" rtl="0" algn="l">
              <a:lnSpc>
                <a:spcPct val="81250"/>
              </a:lnSpc>
              <a:spcBef>
                <a:spcPts val="1100"/>
              </a:spcBef>
              <a:spcAft>
                <a:spcPts val="3100"/>
              </a:spcAft>
              <a:buNone/>
            </a:pP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Available for both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mongod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and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mongos</a:t>
            </a:r>
            <a:r>
              <a:rPr lang="pt-BR" sz="1200" u="sng">
                <a:solidFill>
                  <a:srgbClr val="016BF8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br>
              <a:rPr i="1" lang="pt-BR" sz="1200">
                <a:solidFill>
                  <a:srgbClr val="001E2B"/>
                </a:solidFill>
                <a:highlight>
                  <a:srgbClr val="FFFFFF"/>
                </a:highlight>
              </a:rPr>
            </a:br>
            <a:r>
              <a:rPr i="1" lang="pt-BR" sz="1200">
                <a:solidFill>
                  <a:srgbClr val="001E2B"/>
                </a:solidFill>
                <a:highlight>
                  <a:srgbClr val="FFFFFF"/>
                </a:highlight>
              </a:rPr>
              <a:t>Default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: false</a:t>
            </a:r>
            <a:b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</a:b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A TLS certificate is set for a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mongod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or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mongos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either by the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--tlsClusterFile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option or by the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--tlsCertificateKeyFile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option when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--tlsClusterFile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is not set. If the TLS certificate is set, by default, the instance sends the certificate when initiating intra-cluster communications with other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mongod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or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mongos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instances in the deployment. Set </a:t>
            </a:r>
            <a:r>
              <a:rPr lang="pt-BR" sz="1200">
                <a:solidFill>
                  <a:srgbClr val="001E2B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</a:rPr>
              <a:t>tlsWithholdClientCertificate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to </a:t>
            </a:r>
            <a:r>
              <a:rPr lang="pt-BR" sz="1200">
                <a:solidFill>
                  <a:srgbClr val="001E2B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or </a:t>
            </a:r>
            <a:r>
              <a:rPr lang="pt-BR" sz="1200">
                <a:solidFill>
                  <a:srgbClr val="001E2B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to direct the instance to withhold sending its TLS certificate during these communications. Use this option with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--tlsAllowConnectionsWithoutCertificates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(to allow inbound connections without certificates) on all members of the deployment. </a:t>
            </a:r>
            <a:r>
              <a:rPr lang="pt-BR" sz="1200">
                <a:solidFill>
                  <a:srgbClr val="001E2B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</a:rPr>
              <a:t>tlsWithholdClientCertificate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is mutually exclusive with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--clusterAuthMode x509</a:t>
            </a:r>
            <a:r>
              <a:rPr lang="pt-BR" sz="1200" u="sng">
                <a:solidFill>
                  <a:srgbClr val="016BF8"/>
                </a:solidFill>
                <a:highlight>
                  <a:srgbClr val="FFFFFF"/>
                </a:highlight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b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</a:br>
            <a:b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</a:b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This parameter is only available at startup. To set the parameter, use the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setParameter</a:t>
            </a:r>
            <a:r>
              <a:rPr lang="pt-BR" sz="1200">
                <a:solidFill>
                  <a:srgbClr val="001E2B"/>
                </a:solidFill>
                <a:highlight>
                  <a:srgbClr val="FFFFFF"/>
                </a:highlight>
              </a:rPr>
              <a:t> setting.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65">
              <a:latin typeface="Ubuntu"/>
              <a:ea typeface="Ubuntu"/>
              <a:cs typeface="Ubuntu"/>
              <a:sym typeface="Ubuntu"/>
            </a:endParaRPr>
          </a:p>
          <a:p>
            <a:pPr indent="-340678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65"/>
              <a:buFont typeface="Ubuntu"/>
              <a:buChar char="●"/>
            </a:pPr>
            <a:r>
              <a:rPr lang="pt-BR" sz="1765">
                <a:latin typeface="Ubuntu"/>
                <a:ea typeface="Ubuntu"/>
                <a:cs typeface="Ubuntu"/>
                <a:sym typeface="Ubuntu"/>
              </a:rPr>
              <a:t>The TLS Gap Between Atlas and Self-Managed Deployments</a:t>
            </a:r>
            <a:endParaRPr sz="1765">
              <a:latin typeface="Ubuntu"/>
              <a:ea typeface="Ubuntu"/>
              <a:cs typeface="Ubuntu"/>
              <a:sym typeface="Ubuntu"/>
            </a:endParaRPr>
          </a:p>
          <a:p>
            <a:pPr indent="-34067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Font typeface="Ubuntu"/>
              <a:buChar char="●"/>
            </a:pPr>
            <a:r>
              <a:rPr lang="pt-BR" sz="1765">
                <a:latin typeface="Ubuntu"/>
                <a:ea typeface="Ubuntu"/>
                <a:cs typeface="Ubuntu"/>
                <a:sym typeface="Ubuntu"/>
              </a:rPr>
              <a:t>Encryption, integrity, authentication; TLS vs mTLS</a:t>
            </a:r>
            <a:endParaRPr sz="1765">
              <a:latin typeface="Ubuntu"/>
              <a:ea typeface="Ubuntu"/>
              <a:cs typeface="Ubuntu"/>
              <a:sym typeface="Ubuntu"/>
            </a:endParaRPr>
          </a:p>
          <a:p>
            <a:pPr indent="-34067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Font typeface="Ubuntu"/>
              <a:buChar char="●"/>
            </a:pPr>
            <a:r>
              <a:rPr lang="pt-BR" sz="1765">
                <a:latin typeface="Ubuntu"/>
                <a:ea typeface="Ubuntu"/>
                <a:cs typeface="Ubuntu"/>
                <a:sym typeface="Ubuntu"/>
              </a:rPr>
              <a:t>Security and Performance Improvements in TLS 1.3</a:t>
            </a:r>
            <a:endParaRPr sz="1765">
              <a:latin typeface="Ubuntu"/>
              <a:ea typeface="Ubuntu"/>
              <a:cs typeface="Ubuntu"/>
              <a:sym typeface="Ubuntu"/>
            </a:endParaRPr>
          </a:p>
          <a:p>
            <a:pPr indent="-34067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Font typeface="Ubuntu"/>
              <a:buChar char="●"/>
            </a:pPr>
            <a:r>
              <a:rPr lang="pt-BR" sz="1765">
                <a:latin typeface="Ubuntu"/>
                <a:ea typeface="Ubuntu"/>
                <a:cs typeface="Ubuntu"/>
                <a:sym typeface="Ubuntu"/>
              </a:rPr>
              <a:t>MongoDB TLS in practice: client vs intra-cluster encryption</a:t>
            </a:r>
            <a:endParaRPr sz="1765">
              <a:latin typeface="Ubuntu"/>
              <a:ea typeface="Ubuntu"/>
              <a:cs typeface="Ubuntu"/>
              <a:sym typeface="Ubuntu"/>
            </a:endParaRPr>
          </a:p>
          <a:p>
            <a:pPr indent="-34067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Font typeface="Ubuntu"/>
              <a:buChar char="●"/>
            </a:pPr>
            <a:r>
              <a:rPr lang="pt-BR" sz="1765">
                <a:latin typeface="Ubuntu"/>
                <a:ea typeface="Ubuntu"/>
                <a:cs typeface="Ubuntu"/>
                <a:sym typeface="Ubuntu"/>
              </a:rPr>
              <a:t>2026 CA Changes: End of Public Client Authentication Support</a:t>
            </a:r>
            <a:endParaRPr sz="1765">
              <a:latin typeface="Ubuntu"/>
              <a:ea typeface="Ubuntu"/>
              <a:cs typeface="Ubuntu"/>
              <a:sym typeface="Ubuntu"/>
            </a:endParaRPr>
          </a:p>
          <a:p>
            <a:pPr indent="-34067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Font typeface="Ubuntu"/>
              <a:buChar char="●"/>
            </a:pPr>
            <a:r>
              <a:rPr lang="pt-BR" sz="1765">
                <a:latin typeface="Ubuntu"/>
                <a:ea typeface="Ubuntu"/>
                <a:cs typeface="Ubuntu"/>
                <a:sym typeface="Ubuntu"/>
              </a:rPr>
              <a:t>Automated TLS Architecture with Let’s Encrypt on AWS</a:t>
            </a:r>
            <a:br>
              <a:rPr lang="pt-BR" sz="1765">
                <a:latin typeface="Ubuntu"/>
                <a:ea typeface="Ubuntu"/>
                <a:cs typeface="Ubuntu"/>
                <a:sym typeface="Ubuntu"/>
              </a:rPr>
            </a:br>
            <a:endParaRPr sz="1765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Agenda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MongoDB Settings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101600" marR="1016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7"/>
              <a:buFont typeface="Arial"/>
              <a:buNone/>
            </a:pPr>
            <a:r>
              <a:rPr b="1" lang="pt-BR" sz="1200">
                <a:solidFill>
                  <a:srgbClr val="001E2B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</a:rPr>
              <a:t>net.tls.clusterFile</a:t>
            </a:r>
            <a:endParaRPr b="1" sz="1200">
              <a:solidFill>
                <a:srgbClr val="001E2B"/>
              </a:solidFill>
              <a:highlight>
                <a:srgbClr val="F9FBFA"/>
              </a:highlight>
              <a:uFill>
                <a:noFill/>
              </a:uFill>
              <a:latin typeface="Courier New"/>
              <a:ea typeface="Courier New"/>
              <a:cs typeface="Courier New"/>
              <a:sym typeface="Courier New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292100" rtl="0" algn="l">
              <a:lnSpc>
                <a:spcPct val="17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91667"/>
              <a:buFont typeface="Arial"/>
              <a:buNone/>
            </a:pPr>
            <a:r>
              <a:rPr i="1" lang="pt-BR" sz="1200">
                <a:solidFill>
                  <a:srgbClr val="001E2B"/>
                </a:solidFill>
                <a:highlight>
                  <a:schemeClr val="lt1"/>
                </a:highlight>
              </a:rPr>
              <a:t>Type</a:t>
            </a: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  <a:t>: string</a:t>
            </a:r>
            <a:b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</a:b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  <a:t>The </a:t>
            </a: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.pem</a:t>
            </a: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  <a:t> file that contains the X.509 certificate-key file for </a:t>
            </a:r>
            <a:r>
              <a:rPr lang="pt-BR" sz="1200" u="sng">
                <a:solidFill>
                  <a:srgbClr val="016BF8"/>
                </a:solidFill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membership authentication</a:t>
            </a: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  <a:t> for the cluster or replica set.</a:t>
            </a:r>
            <a:b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</a:b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  <a:t>On macOS or Windows, you can use the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net.tls.clusterCertificateSelector</a:t>
            </a: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  <a:t> option to specify a certificate from the operating system's secure certificate store instead of a PEM key file.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net.tls.clusterFile</a:t>
            </a: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  <a:t> and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net.tls.clusterCertificateSelector</a:t>
            </a: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  <a:t> options are mutually exclusive. You can only specify one.</a:t>
            </a:r>
            <a:b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</a:b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  <a:t>If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net.tls.clusterFile</a:t>
            </a: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  <a:t> does not specify the </a:t>
            </a:r>
            <a:r>
              <a:rPr lang="pt-BR" sz="1200">
                <a:solidFill>
                  <a:srgbClr val="001E2B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</a:rPr>
              <a:t>.pem</a:t>
            </a: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  <a:t> file for internal cluster authentication or the alternative </a:t>
            </a:r>
            <a:r>
              <a:rPr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net.tls.clusterCertificateSelector</a:t>
            </a:r>
            <a:r>
              <a:rPr lang="pt-BR" sz="1200">
                <a:solidFill>
                  <a:srgbClr val="001E2B"/>
                </a:solidFill>
                <a:highlight>
                  <a:schemeClr val="lt1"/>
                </a:highlight>
              </a:rPr>
              <a:t>, the cluster uses the </a:t>
            </a:r>
            <a:r>
              <a:rPr b="1" lang="pt-BR" sz="1200">
                <a:solidFill>
                  <a:srgbClr val="001E2B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</a:rPr>
              <a:t>.pem</a:t>
            </a:r>
            <a:r>
              <a:rPr b="1" lang="pt-BR" sz="1200">
                <a:solidFill>
                  <a:srgbClr val="001E2B"/>
                </a:solidFill>
                <a:highlight>
                  <a:schemeClr val="lt1"/>
                </a:highlight>
              </a:rPr>
              <a:t> file specified in the </a:t>
            </a:r>
            <a:r>
              <a:rPr b="1"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certificateKeyFile</a:t>
            </a:r>
            <a:r>
              <a:rPr b="1" lang="pt-BR" sz="1200">
                <a:solidFill>
                  <a:srgbClr val="001E2B"/>
                </a:solidFill>
                <a:highlight>
                  <a:schemeClr val="lt1"/>
                </a:highlight>
              </a:rPr>
              <a:t> setting or the certificate returned by the </a:t>
            </a:r>
            <a:r>
              <a:rPr b="1" lang="pt-BR" sz="1200" u="sng">
                <a:solidFill>
                  <a:srgbClr val="016BF8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net.tls.certificateSelector</a:t>
            </a:r>
            <a:r>
              <a:rPr b="1" lang="pt-BR" sz="1200" u="sng">
                <a:solidFill>
                  <a:srgbClr val="016BF8"/>
                </a:solidFill>
                <a:highlight>
                  <a:schemeClr val="lt1"/>
                </a:highlight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endParaRPr b="1" sz="1200" u="sng">
              <a:solidFill>
                <a:srgbClr val="016BF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3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81250"/>
              </a:lnSpc>
              <a:spcBef>
                <a:spcPts val="200"/>
              </a:spcBef>
              <a:spcAft>
                <a:spcPts val="0"/>
              </a:spcAft>
              <a:buClr>
                <a:srgbClr val="001E2B"/>
              </a:buClr>
              <a:buSzPts val="1500"/>
              <a:buFont typeface="Ubuntu Medium"/>
              <a:buChar char="-"/>
            </a:pPr>
            <a:r>
              <a:rPr lang="pt-BR" sz="1500">
                <a:solidFill>
                  <a:srgbClr val="001E2B"/>
                </a:solidFill>
                <a:highlight>
                  <a:srgbClr val="F9FBFA"/>
                </a:highlight>
                <a:latin typeface="Ubuntu Medium"/>
                <a:ea typeface="Ubuntu Medium"/>
                <a:cs typeface="Ubuntu Medium"/>
                <a:sym typeface="Ubuntu Medium"/>
              </a:rPr>
              <a:t>openssl x509 -in cert.pem -text -noout</a:t>
            </a:r>
            <a:br>
              <a:rPr lang="pt-BR" sz="1500">
                <a:solidFill>
                  <a:srgbClr val="001E2B"/>
                </a:solidFill>
                <a:highlight>
                  <a:srgbClr val="F9FBFA"/>
                </a:highlight>
                <a:latin typeface="Ubuntu Medium"/>
                <a:ea typeface="Ubuntu Medium"/>
                <a:cs typeface="Ubuntu Medium"/>
                <a:sym typeface="Ubuntu Medium"/>
              </a:rPr>
            </a:br>
            <a:endParaRPr sz="1500">
              <a:solidFill>
                <a:srgbClr val="001E2B"/>
              </a:solidFill>
              <a:highlight>
                <a:srgbClr val="F9FBFA"/>
              </a:highlight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04800" lvl="0" marL="457200" rtl="0" algn="l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Clr>
                <a:srgbClr val="001E2B"/>
              </a:buClr>
              <a:buSzPts val="1200"/>
              <a:buFont typeface="Courier New"/>
              <a:buChar char="-"/>
            </a:pPr>
            <a:r>
              <a:rPr lang="pt-BR" sz="1500">
                <a:solidFill>
                  <a:srgbClr val="001E2B"/>
                </a:solidFill>
                <a:highlight>
                  <a:srgbClr val="F9FBFA"/>
                </a:highlight>
                <a:latin typeface="Ubuntu Medium"/>
                <a:ea typeface="Ubuntu Medium"/>
                <a:cs typeface="Ubuntu Medium"/>
                <a:sym typeface="Ubuntu Medium"/>
              </a:rPr>
              <a:t>openssl x509 -in cert.pem -text -noout -ext extendedKeyUsage</a:t>
            </a:r>
            <a:br>
              <a:rPr b="1" lang="pt-BR" sz="1200">
                <a:solidFill>
                  <a:srgbClr val="001E2B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pt-BR" sz="1200">
                <a:solidFill>
                  <a:srgbClr val="001E2B"/>
                </a:solidFill>
                <a:highlight>
                  <a:srgbClr val="F9FBFA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/>
          </a:p>
        </p:txBody>
      </p:sp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Checking </a:t>
            </a: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certificate content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No Certificate Provided Error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tls: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certificateKeyFile: /opt/mongo.pem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mode: requireTLS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allowConnectionsWithoutCertificates : false </a:t>
            </a:r>
            <a:r>
              <a:rPr lang="pt-BR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#default certificateKeyFile</a:t>
            </a:r>
            <a:br>
              <a:rPr lang="pt-BR"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security: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authorization: enabled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keyFile: /opt/keyfile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Client without certificate error</a:t>
            </a:r>
            <a:endParaRPr/>
          </a:p>
        </p:txBody>
      </p:sp>
      <p:sp>
        <p:nvSpPr>
          <p:cNvPr id="199" name="Google Shape;19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{"t":{"$date":"2026-05-13T17:33:52.441+00:00"},"s":"I",  "c":"NETWORK",  "id":6723804, "ctx":"conn7951","msg":"Ingress TLS handshake complete","attr":{"durationMillis":4}}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{"t":{"$date":"2026-05-13T17:33:52.441+00:00"},"s":"E",  "c":"NETWORK",  "id":23255,   "ctx":"conn7951","msg":"</a:t>
            </a:r>
            <a:r>
              <a:rPr b="1" lang="pt-BR">
                <a:latin typeface="Courier New"/>
                <a:ea typeface="Courier New"/>
                <a:cs typeface="Courier New"/>
                <a:sym typeface="Courier New"/>
              </a:rPr>
              <a:t>No SSL certificate provided by peer; connection rejected</a:t>
            </a: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"}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latin typeface="Courier New"/>
                <a:ea typeface="Courier New"/>
                <a:cs typeface="Courier New"/>
                <a:sym typeface="Courier New"/>
              </a:rPr>
              <a:t>{"t":{"$date":"2026-05-13T17:33:52.568+00:00"},"s":"I",  "c":"NETWORK",  "id":6723804, "ctx":"conn7953","msg":"Ingress TLS handshake complete","attr":{"durationMillis":5}}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Automatable</a:t>
            </a: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 TLS with Let’s Encrypt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Free public certificates</a:t>
            </a: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Automated</a:t>
            </a: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issuance and renewal</a:t>
            </a: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Eliminates most manual certificate lifecycle management</a:t>
            </a: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b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Github: </a:t>
            </a:r>
            <a:r>
              <a:rPr lang="pt-BR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https://github.com/adamotonete/mongodb-certbot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40000"/>
              <a:buFont typeface="Arial"/>
              <a:buNone/>
            </a:pPr>
            <a:r>
              <a:rPr lang="pt-BR" sz="2750">
                <a:latin typeface="Ubuntu Medium"/>
                <a:ea typeface="Ubuntu Medium"/>
                <a:cs typeface="Ubuntu Medium"/>
                <a:sym typeface="Ubuntu Medium"/>
              </a:rPr>
              <a:t>Sample Architecture Overview</a:t>
            </a:r>
            <a:endParaRPr sz="275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EC2 → MongoDB nodes</a:t>
            </a:r>
            <a:b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Route53 → DNS + validation</a:t>
            </a:r>
            <a:b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Let’s Encrypt → certificate authority</a:t>
            </a:r>
            <a:b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Terraform → automation</a:t>
            </a:r>
            <a:br>
              <a:rPr lang="pt-BR" sz="1700">
                <a:latin typeface="Ubuntu"/>
                <a:ea typeface="Ubuntu"/>
                <a:cs typeface="Ubuntu"/>
                <a:sym typeface="Ubuntu"/>
              </a:rPr>
            </a:br>
            <a:endParaRPr sz="17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40000"/>
              <a:buFont typeface="Arial"/>
              <a:buNone/>
            </a:pPr>
            <a:r>
              <a:rPr lang="pt-BR" sz="2750">
                <a:latin typeface="Ubuntu Medium"/>
                <a:ea typeface="Ubuntu Medium"/>
                <a:cs typeface="Ubuntu Medium"/>
                <a:sym typeface="Ubuntu Medium"/>
              </a:rPr>
              <a:t> Automation Flow</a:t>
            </a:r>
            <a:endParaRPr sz="275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Deploy infrastructure</a:t>
            </a:r>
            <a:b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DNS validation via Route53</a:t>
            </a:r>
            <a:b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Certificate issuance</a:t>
            </a:r>
            <a:b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Install on MongoDB nodes</a:t>
            </a:r>
            <a:b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pt-BR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Automatic periodic renewal</a:t>
            </a:r>
            <a:br>
              <a:rPr lang="pt-BR">
                <a:latin typeface="Ubuntu"/>
                <a:ea typeface="Ubuntu"/>
                <a:cs typeface="Ubuntu"/>
                <a:sym typeface="Ubuntu"/>
              </a:rPr>
            </a:b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Benefits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No certificate expiration issues</a:t>
            </a:r>
            <a:b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Reduced operational overhead</a:t>
            </a:r>
            <a:b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Secure-by-default approach</a:t>
            </a:r>
            <a:b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Atlas-like experience</a:t>
            </a:r>
            <a:br>
              <a:rPr lang="pt-BR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Key Takeaways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TLS is mandatory for modern deployments </a:t>
            </a: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TLS 1.3 improves both security and performance</a:t>
            </a: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Public CA changes significantly impact mTLS-based intra-cluster communication</a:t>
            </a: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Private CAs remain a viable solution for mTLS deployments</a:t>
            </a: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Char char="●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Automated certificate rotation is essential for production environments</a:t>
            </a:r>
            <a:b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Questions &amp; Feedback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235" name="Google Shape;23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41" title="tls-for-self-managed-mongodb-lets-encrypt-mtls_tonete-de-souza_1150674_feedback-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600" y="1318850"/>
            <a:ext cx="2817676" cy="29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Ubuntu Medium"/>
                <a:ea typeface="Ubuntu Medium"/>
                <a:cs typeface="Ubuntu Medium"/>
                <a:sym typeface="Ubuntu Medium"/>
              </a:rPr>
              <a:t>About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Ubuntu"/>
                <a:ea typeface="Ubuntu"/>
                <a:cs typeface="Ubuntu"/>
                <a:sym typeface="Ubuntu"/>
              </a:rPr>
              <a:t>Adamo Tonete - MongoDB SME - Amach - @adamotonete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pt-BR" sz="1500">
                <a:latin typeface="Ubuntu Light"/>
                <a:ea typeface="Ubuntu Light"/>
                <a:cs typeface="Ubuntu Light"/>
                <a:sym typeface="Ubuntu Light"/>
              </a:rPr>
              <a:t>Working in the database field for over 15 years</a:t>
            </a:r>
            <a:br>
              <a:rPr i="1" lang="pt-BR" sz="1500">
                <a:latin typeface="Ubuntu Light"/>
                <a:ea typeface="Ubuntu Light"/>
                <a:cs typeface="Ubuntu Light"/>
                <a:sym typeface="Ubuntu Light"/>
              </a:rPr>
            </a:br>
            <a:r>
              <a:rPr i="1" lang="pt-BR" sz="1500">
                <a:latin typeface="Ubuntu Light"/>
                <a:ea typeface="Ubuntu Light"/>
                <a:cs typeface="Ubuntu Light"/>
                <a:sym typeface="Ubuntu Light"/>
              </a:rPr>
              <a:t>More than 10 years working with MongoDB</a:t>
            </a:r>
            <a:br>
              <a:rPr i="1" lang="pt-BR" sz="1500">
                <a:latin typeface="Ubuntu Light"/>
                <a:ea typeface="Ubuntu Light"/>
                <a:cs typeface="Ubuntu Light"/>
                <a:sym typeface="Ubuntu Light"/>
              </a:rPr>
            </a:br>
            <a:endParaRPr i="1" sz="15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Jhonis</a:t>
            </a:r>
            <a:r>
              <a:rPr lang="pt-BR"/>
              <a:t> de Souza - DevOps Engineer - Trilogy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500">
                <a:latin typeface="Ubuntu Light"/>
                <a:ea typeface="Ubuntu Light"/>
                <a:cs typeface="Ubuntu Light"/>
                <a:sym typeface="Ubuntu Light"/>
              </a:rPr>
              <a:t>Former Software Engineer, on DevOps side of the force for +5 years </a:t>
            </a:r>
            <a:br>
              <a:rPr i="1" lang="pt-BR" sz="1500">
                <a:latin typeface="Ubuntu Light"/>
                <a:ea typeface="Ubuntu Light"/>
                <a:cs typeface="Ubuntu Light"/>
                <a:sym typeface="Ubuntu Light"/>
              </a:rPr>
            </a:br>
            <a:r>
              <a:rPr i="1" lang="pt-BR" sz="1500">
                <a:latin typeface="Ubuntu Light"/>
                <a:ea typeface="Ubuntu Light"/>
                <a:cs typeface="Ubuntu Light"/>
                <a:sym typeface="Ubuntu Light"/>
              </a:rPr>
              <a:t>AWS Expert | Continuous Improvement</a:t>
            </a:r>
            <a:r>
              <a:rPr i="1" lang="pt-BR" sz="1500">
                <a:latin typeface="Ubuntu Light"/>
                <a:ea typeface="Ubuntu Light"/>
                <a:cs typeface="Ubuntu Light"/>
                <a:sym typeface="Ubuntu Light"/>
              </a:rPr>
              <a:t> Focused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The TLS Gap Between Atlas and Self-Managed Deployments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●"/>
            </a:pPr>
            <a: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MongoDB Atlas: TLS enabled by default</a:t>
            </a:r>
            <a:b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●"/>
            </a:pPr>
            <a: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Self-managed: manual configuration required</a:t>
            </a:r>
            <a:b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●"/>
            </a:pPr>
            <a: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Risks:</a:t>
            </a:r>
            <a:b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○"/>
            </a:pPr>
            <a: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Misconfiguration</a:t>
            </a:r>
            <a:b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○"/>
            </a:pPr>
            <a: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Expired certificates</a:t>
            </a:r>
            <a:b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○"/>
            </a:pPr>
            <a: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Operational overhead</a:t>
            </a:r>
            <a:endParaRPr sz="19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725" y="3365625"/>
            <a:ext cx="1076000" cy="9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850" y="2646800"/>
            <a:ext cx="1600375" cy="17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TLS Fundamentals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Encryption:  protects data in transit</a:t>
            </a:r>
            <a:b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Integrity</a:t>
            </a: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:  prevents tampering</a:t>
            </a:r>
            <a:b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Authentication</a:t>
            </a: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: verifies identity (hostname) </a:t>
            </a:r>
            <a:b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X509 - </a:t>
            </a:r>
            <a:r>
              <a:rPr i="1"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client ownership of the certificate </a:t>
            </a:r>
            <a:br>
              <a:rPr i="1"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i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pt-BR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050" y="3453975"/>
            <a:ext cx="2236675" cy="13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8275" y="3561337"/>
            <a:ext cx="1518275" cy="11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025" y="3478800"/>
            <a:ext cx="1864014" cy="12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TLS vs mTLS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7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7769"/>
              <a:buFont typeface="Arial"/>
              <a:buNone/>
            </a:pPr>
            <a:r>
              <a:rPr b="1" lang="pt-BR" sz="2303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TLS (standard):</a:t>
            </a:r>
            <a:endParaRPr b="1" sz="2303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101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329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Only server is authenticated</a:t>
            </a:r>
            <a:br>
              <a:rPr lang="pt-BR" sz="2329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br>
              <a:rPr lang="pt-BR" sz="2329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329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7241"/>
              <a:buFont typeface="Arial"/>
              <a:buNone/>
            </a:pPr>
            <a:r>
              <a:rPr b="1" lang="pt-BR" sz="2329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mTLS (mutual TLS):</a:t>
            </a:r>
            <a:endParaRPr b="1" sz="2329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101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329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Both client and server </a:t>
            </a:r>
            <a:r>
              <a:rPr lang="pt-BR" sz="2329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authentication</a:t>
            </a:r>
            <a:br>
              <a:rPr lang="pt-BR" sz="2329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329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7241"/>
              <a:buFont typeface="Arial"/>
              <a:buNone/>
            </a:pPr>
            <a:r>
              <a:rPr b="1" lang="pt-BR" sz="2329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MongoDB usage:</a:t>
            </a:r>
            <a:endParaRPr b="1" sz="2329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101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329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TLS: client connections</a:t>
            </a:r>
            <a:br>
              <a:rPr lang="pt-BR" sz="2329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329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101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pt-BR" sz="2329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mTLS:  intra-cluster communication</a:t>
            </a:r>
            <a:br>
              <a:rPr lang="pt-BR" sz="1426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426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450" y="2187263"/>
            <a:ext cx="2947476" cy="12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2875" y="3568875"/>
            <a:ext cx="2526624" cy="9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3875" y="1152475"/>
            <a:ext cx="2625625" cy="1136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T</a:t>
            </a: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LS 1.2 vs TLS 1.3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785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Ubuntu"/>
              <a:buChar char="●"/>
            </a:pPr>
            <a: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TLS ≤ 1.2:</a:t>
            </a:r>
            <a:b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31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7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Ubuntu"/>
              <a:buChar char="○"/>
            </a:pPr>
            <a: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More round trips</a:t>
            </a:r>
            <a:b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31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7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Ubuntu"/>
              <a:buChar char="○"/>
            </a:pPr>
            <a: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Legacy ciphers supported</a:t>
            </a:r>
            <a:b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31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7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Ubuntu"/>
              <a:buChar char="○"/>
            </a:pPr>
            <a: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Perfect Forward Secrecy optional</a:t>
            </a:r>
            <a:b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31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7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Ubuntu"/>
              <a:buChar char="●"/>
            </a:pPr>
            <a: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TLS 1.3:</a:t>
            </a:r>
            <a:b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31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7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Ubuntu"/>
              <a:buChar char="○"/>
            </a:pPr>
            <a: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Faster handshake (1-RTT)</a:t>
            </a:r>
            <a:b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31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7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0"/>
              <a:buFont typeface="Ubuntu"/>
              <a:buChar char="○"/>
            </a:pPr>
            <a: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Only modern ciphers</a:t>
            </a:r>
            <a:b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31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083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Font typeface="Ubuntu"/>
              <a:buChar char="○"/>
            </a:pPr>
            <a:r>
              <a:rPr lang="pt-BR" sz="131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Forward secrecy by default</a:t>
            </a:r>
            <a:br>
              <a:rPr lang="pt-BR" sz="1118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118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765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600" y="1255275"/>
            <a:ext cx="3334125" cy="13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4050" y="2723350"/>
            <a:ext cx="3609213" cy="13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Why TLS 1.3 Matters for MongoDB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●"/>
            </a:pPr>
            <a: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Lower connection overhead</a:t>
            </a:r>
            <a:b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●"/>
            </a:pPr>
            <a: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Better performance at scale</a:t>
            </a:r>
            <a:b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●"/>
            </a:pPr>
            <a: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Aligns with modern platforms and OpenSSL 3</a:t>
            </a:r>
            <a:b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●"/>
            </a:pPr>
            <a: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Essential for future-proof deployments</a:t>
            </a:r>
            <a:br>
              <a:rPr lang="pt-BR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t-BR" sz="2500">
                <a:latin typeface="Ubuntu Medium"/>
                <a:ea typeface="Ubuntu Medium"/>
                <a:cs typeface="Ubuntu Medium"/>
                <a:sym typeface="Ubuntu Medium"/>
              </a:rPr>
              <a:t>MongoDB TLS in Practice</a:t>
            </a:r>
            <a:endParaRPr sz="25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Two TLS Communication Paths</a:t>
            </a:r>
            <a:endParaRPr b="1"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AutoNum type="arabicPeriod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Client -&gt; MongoDB</a:t>
            </a: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AutoNum type="alphaLcPeriod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Client as user/app</a:t>
            </a: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"/>
              <a:buAutoNum type="arabicPeriod"/>
            </a:pPr>
            <a:r>
              <a:rPr lang="pt-BR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Node - &gt; Node (replica set / shards)</a:t>
            </a:r>
            <a:endParaRPr sz="1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Key configs:</a:t>
            </a:r>
            <a:endParaRPr sz="17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net.</a:t>
            </a:r>
            <a:r>
              <a:rPr lang="pt-BR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tls:*</a:t>
            </a:r>
            <a:br>
              <a:rPr lang="pt-BR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https://www.mongodb.com/docs/manual/reference/configuration-options/#net.tls-options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pt-BR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pt-BR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