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Inter SemiBold"/>
      <p:regular r:id="rId29"/>
      <p:bold r:id="rId30"/>
      <p:italic r:id="rId31"/>
      <p:boldItalic r:id="rId32"/>
    </p:embeddedFont>
    <p:embeddedFont>
      <p:font typeface="Inter"/>
      <p:regular r:id="rId33"/>
      <p:bold r:id="rId34"/>
      <p:italic r:id="rId35"/>
      <p:boldItalic r:id="rId36"/>
    </p:embeddedFont>
    <p:embeddedFont>
      <p:font typeface="Fira Mono"/>
      <p:regular r:id="rId37"/>
      <p:bold r:id="rId38"/>
    </p:embeddedFont>
    <p:embeddedFont>
      <p:font typeface="Space Grotesk Medium"/>
      <p:regular r:id="rId39"/>
      <p:bold r:id="rId40"/>
    </p:embeddedFont>
    <p:embeddedFont>
      <p:font typeface="Space Grotesk SemiBold"/>
      <p:regular r:id="rId41"/>
      <p:bold r:id="rId42"/>
    </p:embeddedFont>
    <p:embeddedFont>
      <p:font typeface="Arial Black"/>
      <p:regular r:id="rId43"/>
    </p:embeddedFont>
    <p:embeddedFont>
      <p:font typeface="Inter Medium"/>
      <p:regular r:id="rId44"/>
      <p:bold r:id="rId45"/>
      <p:italic r:id="rId46"/>
      <p:boldItalic r:id="rId47"/>
    </p:embeddedFont>
    <p:embeddedFont>
      <p:font typeface="Space Grotesk"/>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0" roundtripDataSignature="AMtx7migJ8zQdAW5qK4hxU9dlSyLDT95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paceGroteskMedium-bold.fntdata"/><Relationship Id="rId42" Type="http://schemas.openxmlformats.org/officeDocument/2006/relationships/font" Target="fonts/SpaceGroteskSemiBold-bold.fntdata"/><Relationship Id="rId41" Type="http://schemas.openxmlformats.org/officeDocument/2006/relationships/font" Target="fonts/SpaceGroteskSemiBold-regular.fntdata"/><Relationship Id="rId44" Type="http://schemas.openxmlformats.org/officeDocument/2006/relationships/font" Target="fonts/InterMedium-regular.fntdata"/><Relationship Id="rId43" Type="http://schemas.openxmlformats.org/officeDocument/2006/relationships/font" Target="fonts/ArialBlack-regular.fntdata"/><Relationship Id="rId46" Type="http://schemas.openxmlformats.org/officeDocument/2006/relationships/font" Target="fonts/InterMedium-italic.fntdata"/><Relationship Id="rId45" Type="http://schemas.openxmlformats.org/officeDocument/2006/relationships/font" Target="fonts/Inter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paceGrotesk-regular.fntdata"/><Relationship Id="rId47" Type="http://schemas.openxmlformats.org/officeDocument/2006/relationships/font" Target="fonts/InterMedium-boldItalic.fntdata"/><Relationship Id="rId49" Type="http://schemas.openxmlformats.org/officeDocument/2006/relationships/font" Target="fonts/SpaceGrotesk-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SemiBold-italic.fntdata"/><Relationship Id="rId30" Type="http://schemas.openxmlformats.org/officeDocument/2006/relationships/font" Target="fonts/InterSemiBold-bold.fntdata"/><Relationship Id="rId33" Type="http://schemas.openxmlformats.org/officeDocument/2006/relationships/font" Target="fonts/Inter-regular.fntdata"/><Relationship Id="rId32" Type="http://schemas.openxmlformats.org/officeDocument/2006/relationships/font" Target="fonts/InterSemiBold-boldItalic.fntdata"/><Relationship Id="rId35" Type="http://schemas.openxmlformats.org/officeDocument/2006/relationships/font" Target="fonts/Inter-italic.fntdata"/><Relationship Id="rId34" Type="http://schemas.openxmlformats.org/officeDocument/2006/relationships/font" Target="fonts/Inter-bold.fntdata"/><Relationship Id="rId37" Type="http://schemas.openxmlformats.org/officeDocument/2006/relationships/font" Target="fonts/FiraMono-regular.fntdata"/><Relationship Id="rId36" Type="http://schemas.openxmlformats.org/officeDocument/2006/relationships/font" Target="fonts/Inter-boldItalic.fntdata"/><Relationship Id="rId39" Type="http://schemas.openxmlformats.org/officeDocument/2006/relationships/font" Target="fonts/SpaceGroteskMedium-regular.fntdata"/><Relationship Id="rId38" Type="http://schemas.openxmlformats.org/officeDocument/2006/relationships/font" Target="fonts/FiraMon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InterSemiBold-regular.fntdata"/><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Hi everyone, I'm Guy Lubovitch from FalkorDB. Thanks for joining me at Percona Live.</a:t>
            </a:r>
            <a:endParaRPr/>
          </a:p>
          <a:p>
            <a:pPr indent="0" lvl="0" marL="0" rtl="0" algn="l">
              <a:lnSpc>
                <a:spcPct val="100000"/>
              </a:lnSpc>
              <a:spcBef>
                <a:spcPts val="0"/>
              </a:spcBef>
              <a:spcAft>
                <a:spcPts val="0"/>
              </a:spcAft>
              <a:buSzPts val="1100"/>
              <a:buNone/>
            </a:pPr>
            <a:r>
              <a:rPr lang="en" sz="1200"/>
              <a:t>This talk is about giving AI agents real memory — not just a bigger context window, and not just another vector index, but persistent memory the agent can use across conversations.</a:t>
            </a:r>
            <a:endParaRPr/>
          </a:p>
          <a:p>
            <a:pPr indent="0" lvl="0" marL="0" rtl="0" algn="l">
              <a:lnSpc>
                <a:spcPct val="100000"/>
              </a:lnSpc>
              <a:spcBef>
                <a:spcPts val="0"/>
              </a:spcBef>
              <a:spcAft>
                <a:spcPts val="0"/>
              </a:spcAft>
              <a:buSzPts val="1100"/>
              <a:buNone/>
            </a:pPr>
            <a:r>
              <a:rPr lang="en" sz="1200"/>
              <a:t>The stack I’ll walk through today is Telegram as the chat channel, OpenClaw as the agent runtime, Cognee as the memory control plane, and FalkorDB as the graph + vector database behind that memory.</a:t>
            </a:r>
            <a:endParaRPr/>
          </a:p>
          <a:p>
            <a:pPr indent="0" lvl="0" marL="0" rtl="0" algn="l">
              <a:lnSpc>
                <a:spcPct val="100000"/>
              </a:lnSpc>
              <a:spcBef>
                <a:spcPts val="0"/>
              </a:spcBef>
              <a:spcAft>
                <a:spcPts val="0"/>
              </a:spcAft>
              <a:buSzPts val="1100"/>
              <a:buNone/>
            </a:pPr>
            <a:r>
              <a:rPr lang="en" sz="1200"/>
              <a:t>The problem is agent amnesia: every new chat starts from zero unless the system can capture facts, organize relationships, and recall the right context later.</a:t>
            </a:r>
            <a:endParaRPr/>
          </a:p>
          <a:p>
            <a:pPr indent="0" lvl="0" marL="0" rtl="0" algn="l">
              <a:lnSpc>
                <a:spcPct val="100000"/>
              </a:lnSpc>
              <a:spcBef>
                <a:spcPts val="0"/>
              </a:spcBef>
              <a:spcAft>
                <a:spcPts val="0"/>
              </a:spcAft>
              <a:buSzPts val="1100"/>
              <a:buNone/>
            </a:pPr>
            <a:r>
              <a:rPr lang="en" sz="1200"/>
              <a:t>We’ll look at why graph-based memory matters, how Cognee orchestrates capture and recall, and how FalkorDB makes that memory queryable, explainable, and fast enough to run as part of a live agent workflow.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 → OpenClaw Web UI (:18789) → OpenClaw Gateway (systemd user unit)</a:t>
            </a:r>
            <a:endParaRPr/>
          </a:p>
          <a:p>
            <a:pPr indent="0" lvl="0" marL="0" rtl="0" algn="l">
              <a:lnSpc>
                <a:spcPct val="100000"/>
              </a:lnSpc>
              <a:spcBef>
                <a:spcPts val="0"/>
              </a:spcBef>
              <a:spcAft>
                <a:spcPts val="0"/>
              </a:spcAft>
              <a:buSzPts val="1100"/>
              <a:buNone/>
            </a:pPr>
            <a:r>
              <a:rPr lang="en"/>
              <a:t>→ Agents (Will + Liz) → openclaw-cognee plugin (autoCapture + autoRecall)</a:t>
            </a:r>
            <a:endParaRPr/>
          </a:p>
          <a:p>
            <a:pPr indent="0" lvl="0" marL="0" rtl="0" algn="l">
              <a:lnSpc>
                <a:spcPct val="100000"/>
              </a:lnSpc>
              <a:spcBef>
                <a:spcPts val="0"/>
              </a:spcBef>
              <a:spcAft>
                <a:spcPts val="0"/>
              </a:spcAft>
              <a:buSzPts val="1100"/>
              <a:buNone/>
            </a:pPr>
            <a:r>
              <a:rPr lang="en"/>
              <a:t>→ cognee sidecar (FastAPI / uvicorn, HTTP :8765)</a:t>
            </a:r>
            <a:endParaRPr/>
          </a:p>
          <a:p>
            <a:pPr indent="0" lvl="0" marL="0" rtl="0" algn="l">
              <a:lnSpc>
                <a:spcPct val="100000"/>
              </a:lnSpc>
              <a:spcBef>
                <a:spcPts val="0"/>
              </a:spcBef>
              <a:spcAft>
                <a:spcPts val="0"/>
              </a:spcAft>
              <a:buSzPts val="1100"/>
              <a:buNone/>
            </a:pPr>
            <a:r>
              <a:rPr lang="en"/>
              <a:t>→ Cognee 1.0.3 cognify pipeline</a:t>
            </a:r>
            <a:endParaRPr/>
          </a:p>
          <a:p>
            <a:pPr indent="0" lvl="0" marL="0" rtl="0" algn="l">
              <a:lnSpc>
                <a:spcPct val="100000"/>
              </a:lnSpc>
              <a:spcBef>
                <a:spcPts val="0"/>
              </a:spcBef>
              <a:spcAft>
                <a:spcPts val="0"/>
              </a:spcAft>
              <a:buSzPts val="1100"/>
              <a:buNone/>
            </a:pPr>
            <a:r>
              <a:rPr lang="en"/>
              <a:t>→ FalkorDB (:6379) + FalkorDB Browser (:3000)</a:t>
            </a:r>
            <a:endParaRPr/>
          </a:p>
          <a:p>
            <a:pPr indent="0" lvl="0" marL="0" rtl="0" algn="l">
              <a:lnSpc>
                <a:spcPct val="100000"/>
              </a:lnSpc>
              <a:spcBef>
                <a:spcPts val="0"/>
              </a:spcBef>
              <a:spcAft>
                <a:spcPts val="0"/>
              </a:spcAft>
              <a:buSzPts val="1100"/>
              <a:buNone/>
            </a:pPr>
            <a:r>
              <a:rPr lang="en"/>
              <a:t>→ cognee metadata → cognee_db SQLite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Config (5 lines in ~/.openclaw/openclaw.json):</a:t>
            </a:r>
            <a:endParaRPr/>
          </a:p>
          <a:p>
            <a:pPr indent="0" lvl="0" marL="0" rtl="0" algn="l">
              <a:lnSpc>
                <a:spcPct val="100000"/>
              </a:lnSpc>
              <a:spcBef>
                <a:spcPts val="0"/>
              </a:spcBef>
              <a:spcAft>
                <a:spcPts val="0"/>
              </a:spcAft>
              <a:buSzPts val="1100"/>
              <a:buNone/>
            </a:pPr>
            <a:r>
              <a:rPr lang="en"/>
              <a:t>userId, sidecarUrl, autoCapture: true, autoRecall: true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where graph memory clicks for people. Let's walk through a concrete query.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user asks: "What should Alice eat in Japan?"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With a vector-only approach, the system would search for text chunks semantically similar to "eating in Japan" — and might return generic Japanese food recommendations. It has no structured way to know Alice is vegan or allergic to tree nuts unless those facts happened to be in a nearby text chunk. And even if they were, there's no guarantee they'd be retrieved together.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With graph memory, the agent starts at Alice's node and traverses her relationships. Three hops: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Alice FOLLOWS_DIET Vegan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Alice ALLERGIC_TO TreeNuts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Alice TRAVELING_TO Japan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Three critical facts, retrieved in under 140 milliseconds, from a structured knowledge graph. The agent now has everything it needs to recommend vegan, nut-free Japanese cuisine — dishes like shojin ryori, which is Buddhist temple cuisine, vegetable sushi, or tofu-based ramen.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the difference between "similar text" and "actual knowledge." The graph doesn't guess — it traverses verified relationships. And this multi-hop reasoning is exactly where standard RAG falls short. Recent benchmarks show GraphRAG at 92% recall and 88% precision versus standard RAG at 85% recall and 75% precision. That gap matters in production.</a:t>
            </a:r>
            <a:endParaRPr>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where graph memory clicks for people. Let's walk through a concrete query.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user asks: "What should Alice eat in Japan?"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With a vector-only approach, the system would search for text chunks semantically similar to "eating in Japan" — and might return generic Japanese food recommendations. It has no structured way to know Alice is vegan or allergic to tree nuts unless those facts happened to be in a nearby text chunk. And even if they were, there's no guarantee they'd be retrieved together.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With graph memory, the agent starts at Alice's node and traverses her relationships. Three hops: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Alice FOLLOWS_DIET Vegan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Alice ALLERGIC_TO TreeNuts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Alice TRAVELING_TO Japan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Three critical facts, retrieved in under 140 milliseconds, from a structured knowledge graph. The agent now has everything it needs to recommend vegan, nut-free Japanese cuisine — dishes like shojin ryori, which is Buddhist temple cuisine, vegetable sushi, or tofu-based ramen.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the difference between "similar text" and "actual knowledge." The graph doesn't guess — it traverses verified relationships. And this multi-hop reasoning is exactly where standard RAG falls short. Recent benchmarks show GraphRAG at 92% recall and 88% precision versus standard RAG at 85% recall and 75% precision. That gap matters in production.</a:t>
            </a:r>
            <a:endParaRPr>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highlights why FalkorDB is purpose-built for agentic memory at enterprise scale. Let me walk through each capability.</a:t>
            </a:r>
            <a:endParaRPr/>
          </a:p>
          <a:p>
            <a:pPr indent="0" lvl="0" marL="0" rtl="0" algn="l">
              <a:lnSpc>
                <a:spcPct val="115000"/>
              </a:lnSpc>
              <a:spcBef>
                <a:spcPts val="1200"/>
              </a:spcBef>
              <a:spcAft>
                <a:spcPts val="0"/>
              </a:spcAft>
              <a:buClr>
                <a:schemeClr val="dk1"/>
              </a:buClr>
              <a:buSzPts val="1100"/>
              <a:buFont typeface="Arial"/>
              <a:buNone/>
            </a:pPr>
            <a:r>
              <a:rPr lang="en"/>
              <a:t>10K+ Multi-Graph Tenants — this is the isolation story. FalkorDB can manage over 10,000 separate graphs on a single instance. Each user, each agent, each tenant gets their own graph. Creating a new graph is lightweight — there's no provisioning overhead. When a new user signs up, their memory graph exists instantly.</a:t>
            </a:r>
            <a:endParaRPr/>
          </a:p>
          <a:p>
            <a:pPr indent="0" lvl="0" marL="0" rtl="0" algn="l">
              <a:lnSpc>
                <a:spcPct val="115000"/>
              </a:lnSpc>
              <a:spcBef>
                <a:spcPts val="1200"/>
              </a:spcBef>
              <a:spcAft>
                <a:spcPts val="0"/>
              </a:spcAft>
              <a:buClr>
                <a:schemeClr val="dk1"/>
              </a:buClr>
              <a:buSzPts val="1100"/>
              <a:buFont typeface="Arial"/>
              <a:buNone/>
            </a:pPr>
            <a:r>
              <a:rPr lang="en"/>
              <a:t>Horizontal Scaling — as your user base grows, FalkorDB scales out horizontally. You're not locked into a single server. This matters when you're running thousands of concurrent agent sessions. And FalkorDB requires 7x less memory than competing graph databases to hold the same dataset — so your infrastructure costs stay sane.</a:t>
            </a:r>
            <a:endParaRPr/>
          </a:p>
          <a:p>
            <a:pPr indent="0" lvl="0" marL="0" rtl="0" algn="l">
              <a:lnSpc>
                <a:spcPct val="115000"/>
              </a:lnSpc>
              <a:spcBef>
                <a:spcPts val="1200"/>
              </a:spcBef>
              <a:spcAft>
                <a:spcPts val="0"/>
              </a:spcAft>
              <a:buClr>
                <a:schemeClr val="dk1"/>
              </a:buClr>
              <a:buSzPts val="1100"/>
              <a:buFont typeface="Arial"/>
              <a:buNone/>
            </a:pPr>
            <a:r>
              <a:rPr lang="en"/>
              <a:t>Data Model Flexibility — FalkorDB is a property graph database, so your schema evolves with your needs. You don't need to define everything upfront. Add new node types, relationship types, and properties as your agent's understanding grows. This flexibility matters because you can't predict what an AI agent will need to remember.</a:t>
            </a:r>
            <a:endParaRPr/>
          </a:p>
          <a:p>
            <a:pPr indent="0" lvl="0" marL="0" rtl="0" algn="l">
              <a:lnSpc>
                <a:spcPct val="115000"/>
              </a:lnSpc>
              <a:spcBef>
                <a:spcPts val="1200"/>
              </a:spcBef>
              <a:spcAft>
                <a:spcPts val="0"/>
              </a:spcAft>
              <a:buClr>
                <a:schemeClr val="dk1"/>
              </a:buClr>
              <a:buSzPts val="1100"/>
              <a:buFont typeface="Arial"/>
              <a:buNone/>
            </a:pPr>
            <a:r>
              <a:rPr lang="en"/>
              <a:t>Near-real-time — sub-millisecond for point lookups, sub-140ms for complex traversals. Memory retrieval is in the hot path of every user interaction. If it takes seconds, the user experience suffers.</a:t>
            </a:r>
            <a:endParaRPr/>
          </a:p>
          <a:p>
            <a:pPr indent="0" lvl="0" marL="0" rtl="0" algn="l">
              <a:lnSpc>
                <a:spcPct val="115000"/>
              </a:lnSpc>
              <a:spcBef>
                <a:spcPts val="1200"/>
              </a:spcBef>
              <a:spcAft>
                <a:spcPts val="0"/>
              </a:spcAft>
              <a:buClr>
                <a:schemeClr val="dk1"/>
              </a:buClr>
              <a:buSzPts val="1100"/>
              <a:buFont typeface="Arial"/>
              <a:buNone/>
            </a:pPr>
            <a:r>
              <a:rPr lang="en"/>
              <a:t>Vector Capabilities — FalkorDB has native vector indexing built in. You don't need a separate vector database. Embeddings live right alongside your graph nodes. One database, not three.</a:t>
            </a:r>
            <a:endParaRPr/>
          </a:p>
          <a:p>
            <a:pPr indent="0" lvl="0" marL="0" rtl="0" algn="l">
              <a:lnSpc>
                <a:spcPct val="115000"/>
              </a:lnSpc>
              <a:spcBef>
                <a:spcPts val="1200"/>
              </a:spcBef>
              <a:spcAft>
                <a:spcPts val="0"/>
              </a:spcAft>
              <a:buClr>
                <a:schemeClr val="dk1"/>
              </a:buClr>
              <a:buSzPts val="1100"/>
              <a:buFont typeface="Arial"/>
              <a:buNone/>
            </a:pPr>
            <a:r>
              <a:rPr lang="en"/>
              <a:t>Hybrid Search — this is the key differentiator. You can combine graph traversal, vector similarity search, and full-text search in a single query. Graph for relationships, vectors for semantics, full-text for exact matches. All unified in one database, one query language, no glue code.</a:t>
            </a:r>
            <a:endParaRPr/>
          </a:p>
          <a:p>
            <a:pPr indent="0" lvl="0" marL="0" rtl="0" algn="l">
              <a:lnSpc>
                <a:spcPct val="115000"/>
              </a:lnSpc>
              <a:spcBef>
                <a:spcPts val="1200"/>
              </a:spcBef>
              <a:spcAft>
                <a:spcPts val="0"/>
              </a:spcAft>
              <a:buClr>
                <a:schemeClr val="dk1"/>
              </a:buClr>
              <a:buSzPts val="1100"/>
              <a:buFont typeface="Arial"/>
              <a:buNone/>
            </a:pPr>
            <a:r>
              <a:rPr lang="en"/>
              <a:t>Under the hood, this all runs on GraphBLAS — FalkorDB represents graphs as sparse adjacency matrices and uses linear algebra for query execution. It's the first property graph database to use this approach, and it's why the performance numbers are what they are.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To wrap up — the AI agents market is approaching $11 billion this year, and 40% of enterprise applications will embed agents by the end of 2026. But agents without memory are agents without value. They can't personalize. They can't build on past interactions. They can't earn user trust.</a:t>
            </a:r>
            <a:endParaRPr/>
          </a:p>
          <a:p>
            <a:pPr indent="0" lvl="0" marL="0" rtl="0" algn="l">
              <a:lnSpc>
                <a:spcPct val="115000"/>
              </a:lnSpc>
              <a:spcBef>
                <a:spcPts val="1200"/>
              </a:spcBef>
              <a:spcAft>
                <a:spcPts val="0"/>
              </a:spcAft>
              <a:buClr>
                <a:schemeClr val="dk1"/>
              </a:buClr>
              <a:buSzPts val="1100"/>
              <a:buFont typeface="Arial"/>
              <a:buNone/>
            </a:pPr>
            <a:r>
              <a:rPr lang="en"/>
              <a:t>Graph memory isn't optional for serious agentic AI. It's essential. And FalkorDB gives you everything you need to make it work:</a:t>
            </a:r>
            <a:endParaRPr/>
          </a:p>
          <a:p>
            <a:pPr indent="0" lvl="0" marL="0" rtl="0" algn="l">
              <a:lnSpc>
                <a:spcPct val="115000"/>
              </a:lnSpc>
              <a:spcBef>
                <a:spcPts val="1200"/>
              </a:spcBef>
              <a:spcAft>
                <a:spcPts val="0"/>
              </a:spcAft>
              <a:buClr>
                <a:schemeClr val="dk1"/>
              </a:buClr>
              <a:buSzPts val="1100"/>
              <a:buFont typeface="Arial"/>
              <a:buNone/>
            </a:pPr>
            <a:r>
              <a:rPr lang="en"/>
              <a:t>The performance — sub-140ms retrieval, up to 500x faster than alternatives, 7x more memory-efficient.</a:t>
            </a:r>
            <a:endParaRPr/>
          </a:p>
          <a:p>
            <a:pPr indent="0" lvl="0" marL="0" rtl="0" algn="l">
              <a:lnSpc>
                <a:spcPct val="115000"/>
              </a:lnSpc>
              <a:spcBef>
                <a:spcPts val="1200"/>
              </a:spcBef>
              <a:spcAft>
                <a:spcPts val="0"/>
              </a:spcAft>
              <a:buClr>
                <a:schemeClr val="dk1"/>
              </a:buClr>
              <a:buSzPts val="1100"/>
              <a:buFont typeface="Arial"/>
              <a:buNone/>
            </a:pPr>
            <a:r>
              <a:rPr lang="en"/>
              <a:t>The privacy — per-user graph isolation by design, 10K+ tenant support.</a:t>
            </a:r>
            <a:endParaRPr/>
          </a:p>
          <a:p>
            <a:pPr indent="0" lvl="0" marL="0" rtl="0" algn="l">
              <a:lnSpc>
                <a:spcPct val="115000"/>
              </a:lnSpc>
              <a:spcBef>
                <a:spcPts val="1200"/>
              </a:spcBef>
              <a:spcAft>
                <a:spcPts val="0"/>
              </a:spcAft>
              <a:buClr>
                <a:schemeClr val="dk1"/>
              </a:buClr>
              <a:buSzPts val="1100"/>
              <a:buFont typeface="Arial"/>
              <a:buNone/>
            </a:pPr>
            <a:r>
              <a:rPr lang="en"/>
              <a:t>The developer experience — six lines of config to integrate with Mem0, runtime patching with zero source modifications.</a:t>
            </a:r>
            <a:endParaRPr/>
          </a:p>
          <a:p>
            <a:pPr indent="0" lvl="0" marL="0" rtl="0" algn="l">
              <a:lnSpc>
                <a:spcPct val="115000"/>
              </a:lnSpc>
              <a:spcBef>
                <a:spcPts val="1200"/>
              </a:spcBef>
              <a:spcAft>
                <a:spcPts val="0"/>
              </a:spcAft>
              <a:buClr>
                <a:schemeClr val="dk1"/>
              </a:buClr>
              <a:buSzPts val="1100"/>
              <a:buFont typeface="Arial"/>
              <a:buNone/>
            </a:pPr>
            <a:r>
              <a:rPr lang="en"/>
              <a:t>And the architecture — hybrid graph, vector, and full-text search, unified in one database, powering both enterprise knowledge and personalized memory.</a:t>
            </a:r>
            <a:endParaRPr/>
          </a:p>
          <a:p>
            <a:pPr indent="0" lvl="0" marL="0" rtl="0" algn="l">
              <a:lnSpc>
                <a:spcPct val="115000"/>
              </a:lnSpc>
              <a:spcBef>
                <a:spcPts val="1200"/>
              </a:spcBef>
              <a:spcAft>
                <a:spcPts val="0"/>
              </a:spcAft>
              <a:buClr>
                <a:schemeClr val="dk1"/>
              </a:buClr>
              <a:buSzPts val="1100"/>
              <a:buFont typeface="Arial"/>
              <a:buNone/>
            </a:pPr>
            <a:r>
              <a:rPr lang="en"/>
              <a:t>Scan the QR code to get started. We're open source. You can be running in minutes. Find us on LinkedIn and X at @falkordb, join our Discord community, or visit falkordb.com.</a:t>
            </a:r>
            <a:endParaRPr/>
          </a:p>
          <a:p>
            <a:pPr indent="0" lvl="0" marL="0" rtl="0" algn="l">
              <a:lnSpc>
                <a:spcPct val="115000"/>
              </a:lnSpc>
              <a:spcBef>
                <a:spcPts val="1200"/>
              </a:spcBef>
              <a:spcAft>
                <a:spcPts val="0"/>
              </a:spcAft>
              <a:buClr>
                <a:schemeClr val="dk1"/>
              </a:buClr>
              <a:buSzPts val="1100"/>
              <a:buFont typeface="Arial"/>
              <a:buNone/>
            </a:pPr>
            <a:r>
              <a:rPr lang="en"/>
              <a:t>I'd love to chat more after this. Thank you!</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Let me break down how graph memory actually works.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Nodes are the "what" — they store </a:t>
            </a:r>
            <a:r>
              <a:rPr b="1" lang="en">
                <a:solidFill>
                  <a:schemeClr val="dk1"/>
                </a:solidFill>
              </a:rPr>
              <a:t>facts</a:t>
            </a:r>
            <a:r>
              <a:rPr lang="en">
                <a:solidFill>
                  <a:schemeClr val="dk1"/>
                </a:solidFill>
              </a:rPr>
              <a:t>, preferences, projects, and user interactions as discrete entities. Alice is vegan. Bob works at Acme. The Q4 project deadline is March 15th. Each node can also carry a vector embedding for semantic search.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Edges are the </a:t>
            </a:r>
            <a:r>
              <a:rPr b="1" lang="en">
                <a:solidFill>
                  <a:schemeClr val="dk1"/>
                </a:solidFill>
              </a:rPr>
              <a:t>"how they connect"</a:t>
            </a:r>
            <a:r>
              <a:rPr lang="en">
                <a:solidFill>
                  <a:schemeClr val="dk1"/>
                </a:solidFill>
              </a:rPr>
              <a:t> — typed relationships between nodes. FOLLOWS_DIET, ALLERGIC_TO, WORKS_ON, REPORTS_TO. These aren't just labels — they're semantically meaningful connections that let the agent reason about relationships. This is something flat text and pure vector search simply cannot do.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query time, the AI traverses the relevant subgraph dynamically using multi-hop Cypher queries. It doesn't scan a wall of text — it navigates a knowledge structure. And because FalkorDB uses sparse adjacency matrices with GraphBLAS under the hood, these traversals happen in milliseconds, not seconds.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benefits follow directly. Context-rich personalization — because the agent actually understands relationships, not just text similarity. Intelligent connections between past interactions — the agent can discover that two seemingly unrelated facts are connected through a shared entity. Persistent memory that survives across sessions — no more amnesia. And privacy built in — because each user has their own isolated graph, data never bleeds between users or between agents.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Let's talk numbers — because performance isn't theoretical here, and developer experience matters just as much.</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Sub-140 milliseconds for graph memory retrieval. To put that in perspective, our benchmarks show FalkorDB delivers p99 latency under 140ms while Neo4j reaches 46.9 seconds for comparable operations. That's up to 500x faster at the tail. And this isn't just lab numbers — Securin, an AI cybersecurity company, migrated to FalkorDB and achieved 0.3-second latencies on complex 7-hop queries while eliminating a 25% query failure rate they had with their previous graph provider.</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At batch processing of 5,000 operations, FalkorDB reaches 22,784 operations per second — 77x its single-operation throughput — while Neo4j plateaus around 10,600 regardless of batch size.</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91% faster than vector-only retrieval approaches. Because we traverse relationships directly instead of scanning through embedding similarity across large corpuses.</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90% lower token cost. This is huge for production economics. Graph memory transmits structured triples — compact, precise facts — instead of raw text chunks. Every API call your agent makes costs less because the context is smaller, more targeted, and more relevant. In internal tests, response accuracy for enterprise questions jumped from 56% to over 90%.</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Now look at the code on the right — this is the actual developer experience. Import Memory from mem0, import FalkorDBGraphStore from our plugin, set a config with host and port, and you're running. Six lines of config. No infrastructure changes, no Mem0 source modifications. Add a memory with m.add(), search with m.search(). The developer experience is dead simple because the complexity is handled under the hood.</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Quick FalkorDB elevator pitch before we get into the agent memory story.</a:t>
            </a:r>
            <a:endParaRPr/>
          </a:p>
          <a:p>
            <a:pPr indent="0" lvl="0" marL="0" rtl="0" algn="l">
              <a:lnSpc>
                <a:spcPct val="100000"/>
              </a:lnSpc>
              <a:spcBef>
                <a:spcPts val="0"/>
              </a:spcBef>
              <a:spcAft>
                <a:spcPts val="0"/>
              </a:spcAft>
              <a:buSzPts val="1100"/>
              <a:buNone/>
            </a:pPr>
            <a:r>
              <a:rPr lang="en" sz="1200"/>
              <a:t>FalkorDB is an ultra-fast, open-source graph database built for connected data: knowledge graphs, GraphRAG, agent memory, fraud, security, and other relationship-heavy workloads.</a:t>
            </a:r>
            <a:endParaRPr/>
          </a:p>
          <a:p>
            <a:pPr indent="0" lvl="0" marL="0" rtl="0" algn="l">
              <a:lnSpc>
                <a:spcPct val="100000"/>
              </a:lnSpc>
              <a:spcBef>
                <a:spcPts val="0"/>
              </a:spcBef>
              <a:spcAft>
                <a:spcPts val="0"/>
              </a:spcAft>
              <a:buSzPts val="1100"/>
              <a:buNone/>
            </a:pPr>
            <a:r>
              <a:rPr lang="en" sz="1200"/>
              <a:t>The key idea is speed at graph scale. FalkorDB inherits the RedisGraph lineage and uses sparse matrices under the hood, so graph traversal becomes linear algebra — very efficient for multi-hop questions.</a:t>
            </a:r>
            <a:endParaRPr/>
          </a:p>
          <a:p>
            <a:pPr indent="0" lvl="0" marL="0" rtl="0" algn="l">
              <a:lnSpc>
                <a:spcPct val="100000"/>
              </a:lnSpc>
              <a:spcBef>
                <a:spcPts val="0"/>
              </a:spcBef>
              <a:spcAft>
                <a:spcPts val="0"/>
              </a:spcAft>
              <a:buSzPts val="1100"/>
              <a:buNone/>
            </a:pPr>
            <a:r>
              <a:rPr lang="en" sz="1200"/>
              <a:t>For AI applications, this matters because memory is not just a bag of text chunks. We need entities, relationships, vector search, full-text search, and tenant isolation working together in one system.</a:t>
            </a:r>
            <a:endParaRPr/>
          </a:p>
          <a:p>
            <a:pPr indent="0" lvl="0" marL="0" rtl="0" algn="l">
              <a:lnSpc>
                <a:spcPct val="100000"/>
              </a:lnSpc>
              <a:spcBef>
                <a:spcPts val="0"/>
              </a:spcBef>
              <a:spcAft>
                <a:spcPts val="0"/>
              </a:spcAft>
              <a:buSzPts val="1100"/>
              <a:buNone/>
            </a:pPr>
            <a:r>
              <a:rPr lang="en" sz="1200"/>
              <a:t>That is why FalkorDB is a strong fit for Cognee and OpenClaw here: Cognee orchestrates the memory, and FalkorDB gives it a fast, queryable graph + vector foundation.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21:notes"/>
          <p:cNvSpPr/>
          <p:nvPr>
            <p:ph idx="2" type="sldImg"/>
          </p:nvPr>
        </p:nvSpPr>
        <p:spPr>
          <a:xfrm>
            <a:off x="1143164"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is our GraphRAG architecture — and it's the reason we can deliver both precision and recall that pure RAG simply can't match.</a:t>
            </a:r>
            <a:endParaRPr/>
          </a:p>
          <a:p>
            <a:pPr indent="0" lvl="0" marL="0" rtl="0" algn="l">
              <a:lnSpc>
                <a:spcPct val="115000"/>
              </a:lnSpc>
              <a:spcBef>
                <a:spcPts val="1200"/>
              </a:spcBef>
              <a:spcAft>
                <a:spcPts val="0"/>
              </a:spcAft>
              <a:buClr>
                <a:schemeClr val="dk1"/>
              </a:buClr>
              <a:buSzPts val="1100"/>
              <a:buFont typeface="Arial"/>
              <a:buNone/>
            </a:pPr>
            <a:r>
              <a:rPr lang="en"/>
              <a:t>Let me address the elephant in the room: you'll hear people say "RAG is dead." That's hype. What's actually dead is naive, 2023-style chunk-and-embed RAG. The global RAG market was $1.2 billion in 2024 and is projected to reach $2.76 billion this year. RAG isn't dying — it's evolving. And GraphRAG is where it's evolving to.</a:t>
            </a:r>
            <a:endParaRPr/>
          </a:p>
          <a:p>
            <a:pPr indent="0" lvl="0" marL="0" rtl="0" algn="l">
              <a:lnSpc>
                <a:spcPct val="115000"/>
              </a:lnSpc>
              <a:spcBef>
                <a:spcPts val="1200"/>
              </a:spcBef>
              <a:spcAft>
                <a:spcPts val="0"/>
              </a:spcAft>
              <a:buClr>
                <a:schemeClr val="dk1"/>
              </a:buClr>
              <a:buSzPts val="1100"/>
              <a:buFont typeface="Arial"/>
              <a:buNone/>
            </a:pPr>
            <a:r>
              <a:rPr lang="en"/>
              <a:t>Here's how our architecture works. A user query enters the system and fans out to three parallel search paths.</a:t>
            </a:r>
            <a:endParaRPr/>
          </a:p>
          <a:p>
            <a:pPr indent="0" lvl="0" marL="0" rtl="0" algn="l">
              <a:lnSpc>
                <a:spcPct val="115000"/>
              </a:lnSpc>
              <a:spcBef>
                <a:spcPts val="1200"/>
              </a:spcBef>
              <a:spcAft>
                <a:spcPts val="0"/>
              </a:spcAft>
              <a:buClr>
                <a:schemeClr val="dk1"/>
              </a:buClr>
              <a:buSzPts val="1100"/>
              <a:buFont typeface="Arial"/>
              <a:buNone/>
            </a:pPr>
            <a:r>
              <a:rPr lang="en"/>
              <a:t>Graph Search handles relationships — "Who reports to Alice?" or "What projects is this customer working on?" This is structural traversal using Cypher queries that follow edges in the knowledge graph.</a:t>
            </a:r>
            <a:endParaRPr/>
          </a:p>
          <a:p>
            <a:pPr indent="0" lvl="0" marL="0" rtl="0" algn="l">
              <a:lnSpc>
                <a:spcPct val="115000"/>
              </a:lnSpc>
              <a:spcBef>
                <a:spcPts val="1200"/>
              </a:spcBef>
              <a:spcAft>
                <a:spcPts val="0"/>
              </a:spcAft>
              <a:buClr>
                <a:schemeClr val="dk1"/>
              </a:buClr>
              <a:buSzPts val="1100"/>
              <a:buFont typeface="Arial"/>
              <a:buNone/>
            </a:pPr>
            <a:r>
              <a:rPr lang="en"/>
              <a:t>Vector Search handles semantics — "Find memories similar to hiking in mountains." This uses embeddings stored alongside graph nodes to find contextually relevant information even when exact terms don't match.</a:t>
            </a:r>
            <a:endParaRPr/>
          </a:p>
          <a:p>
            <a:pPr indent="0" lvl="0" marL="0" rtl="0" algn="l">
              <a:lnSpc>
                <a:spcPct val="115000"/>
              </a:lnSpc>
              <a:spcBef>
                <a:spcPts val="1200"/>
              </a:spcBef>
              <a:spcAft>
                <a:spcPts val="0"/>
              </a:spcAft>
              <a:buClr>
                <a:schemeClr val="dk1"/>
              </a:buClr>
              <a:buSzPts val="1100"/>
              <a:buFont typeface="Arial"/>
              <a:buNone/>
            </a:pPr>
            <a:r>
              <a:rPr lang="en"/>
              <a:t>Full-Text Search handles keywords — exact names, product codes, specific terms that need precise lookup rather than fuzzy semantic similarity.</a:t>
            </a:r>
            <a:endParaRPr/>
          </a:p>
          <a:p>
            <a:pPr indent="0" lvl="0" marL="0" rtl="0" algn="l">
              <a:lnSpc>
                <a:spcPct val="115000"/>
              </a:lnSpc>
              <a:spcBef>
                <a:spcPts val="1200"/>
              </a:spcBef>
              <a:spcAft>
                <a:spcPts val="0"/>
              </a:spcAft>
              <a:buClr>
                <a:schemeClr val="dk1"/>
              </a:buClr>
              <a:buSzPts val="1100"/>
              <a:buFont typeface="Arial"/>
              <a:buNone/>
            </a:pPr>
            <a:r>
              <a:rPr lang="en"/>
              <a:t>These three streams merge into a unified Knowledge Context. This is the critical insight: you don't choose between graph, vector, or text search — you use all three together. The graph provides structure, vectors provide meaning, and full-text provides precision.</a:t>
            </a:r>
            <a:endParaRPr/>
          </a:p>
          <a:p>
            <a:pPr indent="0" lvl="0" marL="0" rtl="0" algn="l">
              <a:lnSpc>
                <a:spcPct val="115000"/>
              </a:lnSpc>
              <a:spcBef>
                <a:spcPts val="1200"/>
              </a:spcBef>
              <a:spcAft>
                <a:spcPts val="0"/>
              </a:spcAft>
              <a:buClr>
                <a:schemeClr val="dk1"/>
              </a:buClr>
              <a:buSzPts val="1100"/>
              <a:buFont typeface="Arial"/>
              <a:buNone/>
            </a:pPr>
            <a:r>
              <a:rPr lang="en"/>
              <a:t>That unified context feeds into the LLM, which now has everything it needs to generate an accurate answer. No hallucination from missing context, no irrelevant results from keyword mismatch, no missed relationships from flat retrieval. As Guy Korland said at Nvidia GTC: "Without good, clean, and fast data, you get no good inference."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completes the pipeline. We've shown how knowledge and memory are retrieved separately — now here's how they come together.</a:t>
            </a:r>
            <a:endParaRPr/>
          </a:p>
          <a:p>
            <a:pPr indent="0" lvl="0" marL="0" rtl="0" algn="l">
              <a:lnSpc>
                <a:spcPct val="115000"/>
              </a:lnSpc>
              <a:spcBef>
                <a:spcPts val="1200"/>
              </a:spcBef>
              <a:spcAft>
                <a:spcPts val="0"/>
              </a:spcAft>
              <a:buClr>
                <a:schemeClr val="dk1"/>
              </a:buClr>
              <a:buSzPts val="1100"/>
              <a:buFont typeface="Arial"/>
              <a:buNone/>
            </a:pPr>
            <a:r>
              <a:rPr lang="en"/>
              <a:t>FalkorDB provides the unified backend. The Query arrives, and FalkorDB delivers two context packages: the Knowledge Context from the enterprise graph, and the Memory Context from the user's personal graph.</a:t>
            </a:r>
            <a:endParaRPr/>
          </a:p>
          <a:p>
            <a:pPr indent="0" lvl="0" marL="0" rtl="0" algn="l">
              <a:lnSpc>
                <a:spcPct val="115000"/>
              </a:lnSpc>
              <a:spcBef>
                <a:spcPts val="1200"/>
              </a:spcBef>
              <a:spcAft>
                <a:spcPts val="0"/>
              </a:spcAft>
              <a:buClr>
                <a:schemeClr val="dk1"/>
              </a:buClr>
              <a:buSzPts val="1100"/>
              <a:buFont typeface="Arial"/>
              <a:buNone/>
            </a:pPr>
            <a:r>
              <a:rPr lang="en"/>
              <a:t>These three inputs — the original query, the knowledge context, and the memory context — are combined into a single prompt and fed to the LLM. This is the "LLM-ready" part. We're not sending raw graph data or massive text dumps to the model. We're sending curated, relevant, structured context that the LLM can immediately reason with.</a:t>
            </a:r>
            <a:endParaRPr/>
          </a:p>
          <a:p>
            <a:pPr indent="0" lvl="0" marL="0" rtl="0" algn="l">
              <a:lnSpc>
                <a:spcPct val="115000"/>
              </a:lnSpc>
              <a:spcBef>
                <a:spcPts val="1200"/>
              </a:spcBef>
              <a:spcAft>
                <a:spcPts val="0"/>
              </a:spcAft>
              <a:buClr>
                <a:schemeClr val="dk1"/>
              </a:buClr>
              <a:buSzPts val="1100"/>
              <a:buFont typeface="Arial"/>
              <a:buNone/>
            </a:pPr>
            <a:r>
              <a:rPr lang="en"/>
              <a:t>The result: an accurate response with improved personalization and context-awareness.</a:t>
            </a:r>
            <a:endParaRPr/>
          </a:p>
          <a:p>
            <a:pPr indent="0" lvl="0" marL="0" rtl="0" algn="l">
              <a:lnSpc>
                <a:spcPct val="115000"/>
              </a:lnSpc>
              <a:spcBef>
                <a:spcPts val="1200"/>
              </a:spcBef>
              <a:spcAft>
                <a:spcPts val="0"/>
              </a:spcAft>
              <a:buClr>
                <a:schemeClr val="dk1"/>
              </a:buClr>
              <a:buSzPts val="1100"/>
              <a:buFont typeface="Arial"/>
              <a:buNone/>
            </a:pPr>
            <a:r>
              <a:rPr lang="en"/>
              <a:t>Accurate — because the knowledge graph grounds it in verified organizational facts, reducing hallucinations. Our tests showed accuracy jumping from 56% to over 90% with this architecture.</a:t>
            </a:r>
            <a:endParaRPr/>
          </a:p>
          <a:p>
            <a:pPr indent="0" lvl="0" marL="0" rtl="0" algn="l">
              <a:lnSpc>
                <a:spcPct val="115000"/>
              </a:lnSpc>
              <a:spcBef>
                <a:spcPts val="1200"/>
              </a:spcBef>
              <a:spcAft>
                <a:spcPts val="0"/>
              </a:spcAft>
              <a:buClr>
                <a:schemeClr val="dk1"/>
              </a:buClr>
              <a:buSzPts val="1100"/>
              <a:buFont typeface="Arial"/>
              <a:buNone/>
            </a:pPr>
            <a:r>
              <a:rPr lang="en"/>
              <a:t>Personalized — because the memory graph provides individual user context. The agent remembers you.</a:t>
            </a:r>
            <a:endParaRPr/>
          </a:p>
          <a:p>
            <a:pPr indent="0" lvl="0" marL="0" rtl="0" algn="l">
              <a:lnSpc>
                <a:spcPct val="115000"/>
              </a:lnSpc>
              <a:spcBef>
                <a:spcPts val="1200"/>
              </a:spcBef>
              <a:spcAft>
                <a:spcPts val="0"/>
              </a:spcAft>
              <a:buClr>
                <a:schemeClr val="dk1"/>
              </a:buClr>
              <a:buSzPts val="1100"/>
              <a:buFont typeface="Arial"/>
              <a:buNone/>
            </a:pPr>
            <a:r>
              <a:rPr lang="en"/>
              <a:t>Context-aware — because graph traversal captures multi-hop relationships that flat retrieval misses.</a:t>
            </a:r>
            <a:endParaRPr/>
          </a:p>
          <a:p>
            <a:pPr indent="0" lvl="0" marL="0" rtl="0" algn="l">
              <a:lnSpc>
                <a:spcPct val="115000"/>
              </a:lnSpc>
              <a:spcBef>
                <a:spcPts val="1200"/>
              </a:spcBef>
              <a:spcAft>
                <a:spcPts val="0"/>
              </a:spcAft>
              <a:buClr>
                <a:schemeClr val="dk1"/>
              </a:buClr>
              <a:buSzPts val="1100"/>
              <a:buFont typeface="Arial"/>
              <a:buNone/>
            </a:pPr>
            <a:r>
              <a:rPr lang="en"/>
              <a:t>And fast — all of this happens in sub-140 milliseconds for the retrieval step. The user doesn't wait. The agent doesn't burn excessive tokens. The answer is better because the context is richer, more relevant, and more structured.</a:t>
            </a:r>
            <a:endParaRPr/>
          </a:p>
          <a:p>
            <a:pPr indent="0" lvl="0" marL="0" rtl="0" algn="l">
              <a:lnSpc>
                <a:spcPct val="115000"/>
              </a:lnSpc>
              <a:spcBef>
                <a:spcPts val="1200"/>
              </a:spcBef>
              <a:spcAft>
                <a:spcPts val="0"/>
              </a:spcAft>
              <a:buClr>
                <a:schemeClr val="dk1"/>
              </a:buClr>
              <a:buSzPts val="1100"/>
              <a:buFont typeface="Arial"/>
              <a:buNone/>
            </a:pPr>
            <a:r>
              <a:rPr lang="en"/>
              <a:t>This is the full FalkorDB value proposition: from query, to graph, to LLM, to accurate personalized response. All in one integrated architecture.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e4cbc0a80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e4cbc0a80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Let's start with how most people handle AI memory today. The common approach is </a:t>
            </a:r>
            <a:r>
              <a:rPr b="1" lang="en">
                <a:solidFill>
                  <a:schemeClr val="dk1"/>
                </a:solidFill>
              </a:rPr>
              <a:t>markdown files or raw text chunks</a:t>
            </a:r>
            <a:r>
              <a:rPr lang="en">
                <a:solidFill>
                  <a:schemeClr val="dk1"/>
                </a:solidFill>
              </a:rPr>
              <a:t>. You might have seen </a:t>
            </a:r>
            <a:r>
              <a:rPr b="1" lang="en">
                <a:solidFill>
                  <a:schemeClr val="dk1"/>
                </a:solidFill>
              </a:rPr>
              <a:t>Karpathy's recent "LLM Wiki"</a:t>
            </a:r>
            <a:r>
              <a:rPr lang="en">
                <a:solidFill>
                  <a:schemeClr val="dk1"/>
                </a:solidFill>
              </a:rPr>
              <a:t> project — it's a clean, simple markdown-based approach. But simplicity has a cost. Markdown stores flat text. There's no structure, no relationships. Every time your agent needs context, it has to re-parse everything, which is </a:t>
            </a:r>
            <a:r>
              <a:rPr b="1" lang="en">
                <a:solidFill>
                  <a:schemeClr val="dk1"/>
                </a:solidFill>
              </a:rPr>
              <a:t>slow</a:t>
            </a:r>
            <a:r>
              <a:rPr lang="en">
                <a:solidFill>
                  <a:schemeClr val="dk1"/>
                </a:solidFill>
              </a:rPr>
              <a:t> and burns through </a:t>
            </a:r>
            <a:r>
              <a:rPr b="1" lang="en">
                <a:solidFill>
                  <a:schemeClr val="dk1"/>
                </a:solidFill>
              </a:rPr>
              <a:t>tokens</a:t>
            </a:r>
            <a:r>
              <a:rPr lang="en">
                <a:solidFill>
                  <a:schemeClr val="dk1"/>
                </a:solidFill>
              </a:rPr>
              <a:t>. At scale, this becomes a real bottleneck — both in latency and cost.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Think about how most AI assistants work today — they're goldfish. The context window is their entire world, and the moment the conversation ends, everything disappears.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Users feel this pain daily: repeating their dietary preferences, re-explaining their project context, re-stating who they are. It's frustrating, and it breaks the illusion of intelligence.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Now, there are workarounds. You've probably seen Karpathy's "LLM Wiki" — a simple markdown-based memory system. It's elegant, but it stores flat text with no structure and no relationships. Every retrieval re-parses everything, which is slow and burns through tokens. Some people try vector databases — they find semantically similar content but they miss relationships entirely. At enterprise scale, both approaches become real bottlenecks in latency and cost.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Our solution transforms agents from goldfish into elephants. We deliver AI that recalls across sessions, offers personalized experiences, and maintains consistent interactions — all powered by graph-structured memory.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key insight is: we're not just storing text, we're storing knowledge — entities and the relationships between them. That's a fundamentally different approach, and it changes everything about how retrieval works.</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slide uses an iceberg metaphor intentionally. What you see above the waterline — graph-structured memory, </a:t>
            </a:r>
            <a:r>
              <a:rPr b="1" lang="en">
                <a:solidFill>
                  <a:schemeClr val="dk1"/>
                </a:solidFill>
              </a:rPr>
              <a:t>storing relationships</a:t>
            </a:r>
            <a:r>
              <a:rPr lang="en">
                <a:solidFill>
                  <a:schemeClr val="dk1"/>
                </a:solidFill>
              </a:rPr>
              <a:t> between entities — is the concept everyone's starting to talk about. But the real depth is below the surface.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First, per-user graph </a:t>
            </a:r>
            <a:r>
              <a:rPr b="1" lang="en">
                <a:solidFill>
                  <a:schemeClr val="dk1"/>
                </a:solidFill>
              </a:rPr>
              <a:t>isolation</a:t>
            </a:r>
            <a:r>
              <a:rPr lang="en">
                <a:solidFill>
                  <a:schemeClr val="dk1"/>
                </a:solidFill>
              </a:rPr>
              <a:t>. Each user automatically gets their own FalkorDB graph — mem0_alice, mem0_bob — completely separated. No data leakage, ever. This matters enormously for enterprise deployments where GDPR and data protection compliance are non-negotiable. Remember the 2024 Echoleak incident — a prompt hidden in an email caused an agent to leak private information from prior conversations because there was no session isolation. Our architecture prevents that by design.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Second, </a:t>
            </a:r>
            <a:r>
              <a:rPr b="1" lang="en">
                <a:solidFill>
                  <a:schemeClr val="dk1"/>
                </a:solidFill>
              </a:rPr>
              <a:t>context-aware retrieval </a:t>
            </a:r>
            <a:r>
              <a:rPr lang="en">
                <a:solidFill>
                  <a:schemeClr val="dk1"/>
                </a:solidFill>
              </a:rPr>
              <a:t>using vector embeddings combined with graph traversal. Vector search finds semantically relevant candidates, then graph traversal refines results using actual structural relationships. As our CEO Guy Korland says: this is the best hybrid combination for knowledge storage and retrieval, and the benchmarks back it up — GraphRAG improves precision by up to 35% over vector-only retrieval.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Third, </a:t>
            </a:r>
            <a:r>
              <a:rPr b="1" lang="en">
                <a:solidFill>
                  <a:schemeClr val="dk1"/>
                </a:solidFill>
              </a:rPr>
              <a:t>memory evolution</a:t>
            </a:r>
            <a:r>
              <a:rPr lang="en">
                <a:solidFill>
                  <a:schemeClr val="dk1"/>
                </a:solidFill>
              </a:rPr>
              <a:t> — new interactions update existing nodes or create new connections. The memory grows and evolves with the user over time. It's not a static snapshot; it's a living knowledge structure.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here's the engineering trick that makes this practical: runtime </a:t>
            </a:r>
            <a:r>
              <a:rPr b="1" lang="en">
                <a:solidFill>
                  <a:schemeClr val="dk1"/>
                </a:solidFill>
              </a:rPr>
              <a:t>patching</a:t>
            </a:r>
            <a:r>
              <a:rPr lang="en">
                <a:solidFill>
                  <a:schemeClr val="dk1"/>
                </a:solidFill>
              </a:rPr>
              <a:t>. The mem0-falkordb plugin registers FalkorDB into Mem0's existing factory system without modifying a single line of Mem0's source code. Import the plugin, configure it, and you're running graph memory. Zero forks required. That means you get all of Mem0's ecosystem — the auto-capture, the auto-recall, the memory tools — with FalkorDB's performance and isolation underneath.</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This slide shows the actual architecture we are using for the demo. Telegram is not the agent — it is just the chat channel where the user interacts with the system.</a:t>
            </a:r>
            <a:endParaRPr/>
          </a:p>
          <a:p>
            <a:pPr indent="0" lvl="0" marL="0" rtl="0" algn="l">
              <a:lnSpc>
                <a:spcPct val="100000"/>
              </a:lnSpc>
              <a:spcBef>
                <a:spcPts val="0"/>
              </a:spcBef>
              <a:spcAft>
                <a:spcPts val="0"/>
              </a:spcAft>
              <a:buSzPts val="1100"/>
              <a:buNone/>
            </a:pPr>
            <a:r>
              <a:rPr lang="en" sz="1200"/>
              <a:t>On the Ubuntu host, OpenClaw runs the agent runtime. It receives the Telegram events, manages the agent loop, calls tools, and decides when memory needs to be captured or recalled.</a:t>
            </a:r>
            <a:endParaRPr/>
          </a:p>
          <a:p>
            <a:pPr indent="0" lvl="0" marL="0" rtl="0" algn="l">
              <a:lnSpc>
                <a:spcPct val="100000"/>
              </a:lnSpc>
              <a:spcBef>
                <a:spcPts val="0"/>
              </a:spcBef>
              <a:spcAft>
                <a:spcPts val="0"/>
              </a:spcAft>
              <a:buSzPts val="1100"/>
              <a:buNone/>
            </a:pPr>
            <a:r>
              <a:rPr lang="en" sz="1200"/>
              <a:t>Cognee sits between the agent and the database as the memory control plane. In Cognee’s own framing, it turns data into usable agent memory — extracting information, cognifying it into entities and relationships, and loading it into the memory backend.</a:t>
            </a:r>
            <a:endParaRPr/>
          </a:p>
          <a:p>
            <a:pPr indent="0" lvl="0" marL="0" rtl="0" algn="l">
              <a:lnSpc>
                <a:spcPct val="100000"/>
              </a:lnSpc>
              <a:spcBef>
                <a:spcPts val="0"/>
              </a:spcBef>
              <a:spcAft>
                <a:spcPts val="0"/>
              </a:spcAft>
              <a:buSzPts val="1100"/>
              <a:buNone/>
            </a:pPr>
            <a:r>
              <a:rPr lang="en" sz="1200"/>
              <a:t>FalkorDB is the graph database in this architecture. It stores the connected memory graph, so the agent can retrieve facts by traversing explicit relationships instead of relying only on similar text.</a:t>
            </a:r>
            <a:endParaRPr/>
          </a:p>
          <a:p>
            <a:pPr indent="0" lvl="0" marL="0" rtl="0" algn="l">
              <a:lnSpc>
                <a:spcPct val="100000"/>
              </a:lnSpc>
              <a:spcBef>
                <a:spcPts val="0"/>
              </a:spcBef>
              <a:spcAft>
                <a:spcPts val="0"/>
              </a:spcAft>
              <a:buSzPts val="1100"/>
              <a:buNone/>
            </a:pPr>
            <a:r>
              <a:rPr lang="en" sz="1200"/>
              <a:t>GraphRAG is a related use case we can talk about later, but for this slide the important point is simpler: FalkorDB is the fast graph database backing long-term agent memory.</a:t>
            </a:r>
            <a:endParaRPr/>
          </a:p>
          <a:p>
            <a:pPr indent="0" lvl="0" marL="0" rtl="0" algn="l">
              <a:lnSpc>
                <a:spcPct val="100000"/>
              </a:lnSpc>
              <a:spcBef>
                <a:spcPts val="0"/>
              </a:spcBef>
              <a:spcAft>
                <a:spcPts val="0"/>
              </a:spcAft>
              <a:buSzPts val="1100"/>
              <a:buNone/>
            </a:pPr>
            <a:r>
              <a:rPr lang="en" sz="1200"/>
              <a:t>The system is one local stack: Telegram on the outside, then OpenClaw, Cognee, and FalkorDB running together on Ubuntu. The agent is not starting from a blank prompt every time; it can recall structured context from previous interactions.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Here's what this looks like in practice. This is a real screenshot from our OpenClaw demo. OpenClaw is an open-source personal AI assistant that runs locally on your device — think of it as your own private AI that works across any platform. We've integrated it with Mem0 and FalkorDB for persistent graph memory.</a:t>
            </a:r>
            <a:endParaRPr/>
          </a:p>
          <a:p>
            <a:pPr indent="0" lvl="0" marL="0" rtl="0" algn="l">
              <a:lnSpc>
                <a:spcPct val="115000"/>
              </a:lnSpc>
              <a:spcBef>
                <a:spcPts val="1200"/>
              </a:spcBef>
              <a:spcAft>
                <a:spcPts val="0"/>
              </a:spcAft>
              <a:buClr>
                <a:schemeClr val="dk1"/>
              </a:buClr>
              <a:buSzPts val="1100"/>
              <a:buFont typeface="Arial"/>
              <a:buNone/>
            </a:pPr>
            <a:r>
              <a:rPr lang="en"/>
              <a:t>What you're looking at is the FalkorDB Browser showing a user's memory graph. The query at the top — MATCH (n) OPTIONAL MATCH (n)-[e]-(m) RETURN * LIMIT 100 — is pulling all nodes and their connections.</a:t>
            </a:r>
            <a:endParaRPr/>
          </a:p>
          <a:p>
            <a:pPr indent="0" lvl="0" marL="0" rtl="0" algn="l">
              <a:lnSpc>
                <a:spcPct val="115000"/>
              </a:lnSpc>
              <a:spcBef>
                <a:spcPts val="1200"/>
              </a:spcBef>
              <a:spcAft>
                <a:spcPts val="0"/>
              </a:spcAft>
              <a:buClr>
                <a:schemeClr val="dk1"/>
              </a:buClr>
              <a:buSzPts val="1100"/>
              <a:buFont typeface="Arial"/>
              <a:buNone/>
            </a:pPr>
            <a:r>
              <a:rPr lang="en"/>
              <a:t>Notice the two highlighted nodes: "wife" and "son" — these are family_member entities that the agent automatically extracted from natural conversation. The user didn't fill out a form or structure their data. They just talked naturally, and the system built this knowledge graph.</a:t>
            </a:r>
            <a:endParaRPr/>
          </a:p>
          <a:p>
            <a:pPr indent="0" lvl="0" marL="0" rtl="0" algn="l">
              <a:lnSpc>
                <a:spcPct val="115000"/>
              </a:lnSpc>
              <a:spcBef>
                <a:spcPts val="1200"/>
              </a:spcBef>
              <a:spcAft>
                <a:spcPts val="0"/>
              </a:spcAft>
              <a:buClr>
                <a:schemeClr val="dk1"/>
              </a:buClr>
              <a:buSzPts val="1100"/>
              <a:buFont typeface="Arial"/>
              <a:buNone/>
            </a:pPr>
            <a:r>
              <a:rPr lang="en"/>
              <a:t>On the right panel you can see the node details: ID 96, labeled family_member, with attributes including name, user_id (alice), creation timestamp, and critically — a vector embedding. That embedding is what enables semantic search alongside the graph structure.</a:t>
            </a:r>
            <a:endParaRPr/>
          </a:p>
          <a:p>
            <a:pPr indent="0" lvl="0" marL="0" rtl="0" algn="l">
              <a:lnSpc>
                <a:spcPct val="115000"/>
              </a:lnSpc>
              <a:spcBef>
                <a:spcPts val="1200"/>
              </a:spcBef>
              <a:spcAft>
                <a:spcPts val="0"/>
              </a:spcAft>
              <a:buClr>
                <a:schemeClr val="dk1"/>
              </a:buClr>
              <a:buSzPts val="1100"/>
              <a:buFont typeface="Arial"/>
              <a:buNone/>
            </a:pPr>
            <a:r>
              <a:rPr lang="en"/>
              <a:t>Look at the labels on the left side: person, communication, event, time, software, concept, email, operating_system — all automatically categorized from conversations. And the relationships: is, status_of_email, related_to, from, sent_email, provides, is_mother_of. This is structured knowledge extracted automatically from natural language.</a:t>
            </a:r>
            <a:endParaRPr/>
          </a:p>
          <a:p>
            <a:pPr indent="0" lvl="0" marL="0" rtl="0" algn="l">
              <a:lnSpc>
                <a:spcPct val="115000"/>
              </a:lnSpc>
              <a:spcBef>
                <a:spcPts val="1200"/>
              </a:spcBef>
              <a:spcAft>
                <a:spcPts val="0"/>
              </a:spcAft>
              <a:buClr>
                <a:schemeClr val="dk1"/>
              </a:buClr>
              <a:buSzPts val="1100"/>
              <a:buFont typeface="Arial"/>
              <a:buNone/>
            </a:pPr>
            <a:r>
              <a:rPr lang="en"/>
              <a:t>The OpenClaw + Mem0 + FalkorDB demo is open source on our GitHub if you want to try it yourself.</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 → OpenClaw Web UI (:18789) → OpenClaw Gateway (systemd user unit)</a:t>
            </a:r>
            <a:endParaRPr/>
          </a:p>
          <a:p>
            <a:pPr indent="0" lvl="0" marL="0" rtl="0" algn="l">
              <a:lnSpc>
                <a:spcPct val="100000"/>
              </a:lnSpc>
              <a:spcBef>
                <a:spcPts val="0"/>
              </a:spcBef>
              <a:spcAft>
                <a:spcPts val="0"/>
              </a:spcAft>
              <a:buSzPts val="1100"/>
              <a:buNone/>
            </a:pPr>
            <a:r>
              <a:rPr lang="en"/>
              <a:t>→ Agents (Will + Liz) → openclaw-cognee plugin (autoCapture + autoRecall)</a:t>
            </a:r>
            <a:endParaRPr/>
          </a:p>
          <a:p>
            <a:pPr indent="0" lvl="0" marL="0" rtl="0" algn="l">
              <a:lnSpc>
                <a:spcPct val="100000"/>
              </a:lnSpc>
              <a:spcBef>
                <a:spcPts val="0"/>
              </a:spcBef>
              <a:spcAft>
                <a:spcPts val="0"/>
              </a:spcAft>
              <a:buSzPts val="1100"/>
              <a:buNone/>
            </a:pPr>
            <a:r>
              <a:rPr lang="en"/>
              <a:t>→ cognee sidecar (FastAPI / uvicorn, HTTP :8765)</a:t>
            </a:r>
            <a:endParaRPr/>
          </a:p>
          <a:p>
            <a:pPr indent="0" lvl="0" marL="0" rtl="0" algn="l">
              <a:lnSpc>
                <a:spcPct val="100000"/>
              </a:lnSpc>
              <a:spcBef>
                <a:spcPts val="0"/>
              </a:spcBef>
              <a:spcAft>
                <a:spcPts val="0"/>
              </a:spcAft>
              <a:buSzPts val="1100"/>
              <a:buNone/>
            </a:pPr>
            <a:r>
              <a:rPr lang="en"/>
              <a:t>→ Cognee 1.0.3 cognify pipeline</a:t>
            </a:r>
            <a:endParaRPr/>
          </a:p>
          <a:p>
            <a:pPr indent="0" lvl="0" marL="0" rtl="0" algn="l">
              <a:lnSpc>
                <a:spcPct val="100000"/>
              </a:lnSpc>
              <a:spcBef>
                <a:spcPts val="0"/>
              </a:spcBef>
              <a:spcAft>
                <a:spcPts val="0"/>
              </a:spcAft>
              <a:buSzPts val="1100"/>
              <a:buNone/>
            </a:pPr>
            <a:r>
              <a:rPr lang="en"/>
              <a:t>→ FalkorDB (:6379) + FalkorDB Browser (:3000)</a:t>
            </a:r>
            <a:endParaRPr/>
          </a:p>
          <a:p>
            <a:pPr indent="0" lvl="0" marL="0" rtl="0" algn="l">
              <a:lnSpc>
                <a:spcPct val="100000"/>
              </a:lnSpc>
              <a:spcBef>
                <a:spcPts val="0"/>
              </a:spcBef>
              <a:spcAft>
                <a:spcPts val="0"/>
              </a:spcAft>
              <a:buSzPts val="1100"/>
              <a:buNone/>
            </a:pPr>
            <a:r>
              <a:rPr lang="en"/>
              <a:t>→ cognee metadata → cognee_db SQLite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Config (5 lines in ~/.openclaw/openclaw.json):</a:t>
            </a:r>
            <a:endParaRPr/>
          </a:p>
          <a:p>
            <a:pPr indent="0" lvl="0" marL="0" rtl="0" algn="l">
              <a:lnSpc>
                <a:spcPct val="100000"/>
              </a:lnSpc>
              <a:spcBef>
                <a:spcPts val="0"/>
              </a:spcBef>
              <a:spcAft>
                <a:spcPts val="0"/>
              </a:spcAft>
              <a:buSzPts val="1100"/>
              <a:buNone/>
            </a:pPr>
            <a:r>
              <a:rPr lang="en"/>
              <a:t>userId, sidecarUrl, autoCapture: true, autoRecall: true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6"/>
          <p:cNvSpPr txBox="1"/>
          <p:nvPr>
            <p:ph type="ctrTitle"/>
          </p:nvPr>
        </p:nvSpPr>
        <p:spPr>
          <a:xfrm>
            <a:off x="522725" y="1959750"/>
            <a:ext cx="8309700" cy="8304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3600"/>
              <a:buFont typeface="Inter SemiBold"/>
              <a:buNone/>
              <a:defRPr sz="3600">
                <a:latin typeface="Inter SemiBold"/>
                <a:ea typeface="Inter SemiBold"/>
                <a:cs typeface="Inter SemiBold"/>
                <a:sym typeface="Inter Semi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26"/>
          <p:cNvSpPr txBox="1"/>
          <p:nvPr>
            <p:ph idx="1" type="subTitle"/>
          </p:nvPr>
        </p:nvSpPr>
        <p:spPr>
          <a:xfrm>
            <a:off x="522725" y="2790150"/>
            <a:ext cx="8309700" cy="39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800"/>
              <a:buFont typeface="Inter"/>
              <a:buNone/>
              <a:defRPr b="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6"/>
          <p:cNvPicPr preferRelativeResize="0"/>
          <p:nvPr/>
        </p:nvPicPr>
        <p:blipFill rotWithShape="1">
          <a:blip r:embed="rId3">
            <a:alphaModFix/>
          </a:blip>
          <a:srcRect b="0" l="0" r="0" t="0"/>
          <a:stretch/>
        </p:blipFill>
        <p:spPr>
          <a:xfrm>
            <a:off x="1764550" y="4870315"/>
            <a:ext cx="1064100" cy="109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35"/>
          <p:cNvSpPr txBox="1"/>
          <p:nvPr>
            <p:ph idx="1" type="body"/>
          </p:nvPr>
        </p:nvSpPr>
        <p:spPr>
          <a:xfrm>
            <a:off x="311700" y="3929400"/>
            <a:ext cx="5998800" cy="605100"/>
          </a:xfrm>
          <a:prstGeom prst="rect">
            <a:avLst/>
          </a:prstGeom>
          <a:noFill/>
          <a:ln>
            <a:noFill/>
          </a:ln>
        </p:spPr>
        <p:txBody>
          <a:bodyPr anchorCtr="0" anchor="ctr" bIns="0" lIns="0" spcFirstLastPara="1" rIns="0" wrap="square" tIns="0">
            <a:spAutoFit/>
          </a:bodyPr>
          <a:lstStyle>
            <a:lvl1pPr indent="-228600" lvl="0" marL="457200" algn="l">
              <a:lnSpc>
                <a:spcPct val="100000"/>
              </a:lnSpc>
              <a:spcBef>
                <a:spcPts val="0"/>
              </a:spcBef>
              <a:spcAft>
                <a:spcPts val="0"/>
              </a:spcAft>
              <a:buSzPts val="1800"/>
              <a:buFont typeface="Space Grotesk SemiBold"/>
              <a:buNone/>
              <a:defRPr b="0">
                <a:latin typeface="Space Grotesk SemiBold"/>
                <a:ea typeface="Space Grotesk SemiBold"/>
                <a:cs typeface="Space Grotesk SemiBold"/>
                <a:sym typeface="Space Grotesk SemiBold"/>
              </a:defRPr>
            </a:lvl1pPr>
          </a:lstStyle>
          <a:p/>
        </p:txBody>
      </p:sp>
      <p:sp>
        <p:nvSpPr>
          <p:cNvPr id="48" name="Google Shape;4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36"/>
          <p:cNvSpPr txBox="1"/>
          <p:nvPr>
            <p:ph hasCustomPrompt="1" type="title"/>
          </p:nvPr>
        </p:nvSpPr>
        <p:spPr>
          <a:xfrm>
            <a:off x="311700" y="1106125"/>
            <a:ext cx="8520600" cy="19635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36"/>
          <p:cNvSpPr txBox="1"/>
          <p:nvPr>
            <p:ph idx="1" type="body"/>
          </p:nvPr>
        </p:nvSpPr>
        <p:spPr>
          <a:xfrm>
            <a:off x="311700" y="3152225"/>
            <a:ext cx="8520600" cy="1300800"/>
          </a:xfrm>
          <a:prstGeom prst="rect">
            <a:avLst/>
          </a:prstGeom>
          <a:noFill/>
          <a:ln>
            <a:noFill/>
          </a:ln>
        </p:spPr>
        <p:txBody>
          <a:bodyPr anchorCtr="0" anchor="t" bIns="0" lIns="0" spcFirstLastPara="1" rIns="0" wrap="square" tIns="0">
            <a:sp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2" name="Google Shape;5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7"/>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7"/>
          <p:cNvSpPr txBox="1"/>
          <p:nvPr>
            <p:ph idx="1" type="body"/>
          </p:nvPr>
        </p:nvSpPr>
        <p:spPr>
          <a:xfrm>
            <a:off x="311700" y="1017725"/>
            <a:ext cx="8520600" cy="3551100"/>
          </a:xfrm>
          <a:prstGeom prst="rect">
            <a:avLst/>
          </a:prstGeom>
          <a:noFill/>
          <a:ln>
            <a:noFill/>
          </a:ln>
        </p:spPr>
        <p:txBody>
          <a:bodyPr anchorCtr="0" anchor="t" bIns="0" lIns="0" spcFirstLastPara="1" rIns="0" wrap="square" tIns="0">
            <a:spAutoFit/>
          </a:bodyPr>
          <a:lstStyle>
            <a:lvl1pPr indent="-342900" lvl="0" marL="457200" algn="l">
              <a:lnSpc>
                <a:spcPct val="115000"/>
              </a:lnSpc>
              <a:spcBef>
                <a:spcPts val="0"/>
              </a:spcBef>
              <a:spcAft>
                <a:spcPts val="0"/>
              </a:spcAft>
              <a:buSzPts val="1800"/>
              <a:buFont typeface="Space Grotesk Medium"/>
              <a:buChar char="●"/>
              <a:defRPr b="0">
                <a:latin typeface="Space Grotesk Medium"/>
                <a:ea typeface="Space Grotesk Medium"/>
                <a:cs typeface="Space Grotesk Medium"/>
                <a:sym typeface="Space Grotesk Medium"/>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29"/>
          <p:cNvSpPr txBox="1"/>
          <p:nvPr>
            <p:ph type="title"/>
          </p:nvPr>
        </p:nvSpPr>
        <p:spPr>
          <a:xfrm>
            <a:off x="311700" y="2150850"/>
            <a:ext cx="8520600" cy="841800"/>
          </a:xfrm>
          <a:prstGeom prst="rect">
            <a:avLst/>
          </a:prstGeom>
          <a:noFill/>
          <a:ln>
            <a:noFill/>
          </a:ln>
        </p:spPr>
        <p:txBody>
          <a:bodyPr anchorCtr="0" anchor="ctr" bIns="0" lIns="0" spcFirstLastPara="1" rIns="0" wrap="square" tIns="0">
            <a:sp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30"/>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0"/>
          <p:cNvSpPr txBox="1"/>
          <p:nvPr>
            <p:ph idx="1" type="body"/>
          </p:nvPr>
        </p:nvSpPr>
        <p:spPr>
          <a:xfrm>
            <a:off x="311700" y="1152475"/>
            <a:ext cx="3999900" cy="3416400"/>
          </a:xfrm>
          <a:prstGeom prst="rect">
            <a:avLst/>
          </a:prstGeom>
          <a:noFill/>
          <a:ln>
            <a:noFill/>
          </a:ln>
        </p:spPr>
        <p:txBody>
          <a:bodyPr anchorCtr="0" anchor="t" bIns="0" lIns="0" spcFirstLastPara="1" rIns="0" wrap="square" tIns="0">
            <a:sp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30"/>
          <p:cNvSpPr txBox="1"/>
          <p:nvPr>
            <p:ph idx="2" type="body"/>
          </p:nvPr>
        </p:nvSpPr>
        <p:spPr>
          <a:xfrm>
            <a:off x="4832400" y="1152475"/>
            <a:ext cx="3999900" cy="3416400"/>
          </a:xfrm>
          <a:prstGeom prst="rect">
            <a:avLst/>
          </a:prstGeom>
          <a:noFill/>
          <a:ln>
            <a:noFill/>
          </a:ln>
        </p:spPr>
        <p:txBody>
          <a:bodyPr anchorCtr="0" anchor="t" bIns="0" lIns="0" spcFirstLastPara="1" rIns="0" wrap="square" tIns="0">
            <a:sp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31"/>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32"/>
          <p:cNvSpPr txBox="1"/>
          <p:nvPr>
            <p:ph type="title"/>
          </p:nvPr>
        </p:nvSpPr>
        <p:spPr>
          <a:xfrm>
            <a:off x="311700" y="555600"/>
            <a:ext cx="2808000" cy="755700"/>
          </a:xfrm>
          <a:prstGeom prst="rect">
            <a:avLst/>
          </a:prstGeom>
          <a:noFill/>
          <a:ln>
            <a:noFill/>
          </a:ln>
        </p:spPr>
        <p:txBody>
          <a:bodyPr anchorCtr="0" anchor="b" bIns="0" lIns="0" spcFirstLastPara="1" rIns="0" wrap="square" tIns="0">
            <a:sp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32"/>
          <p:cNvSpPr txBox="1"/>
          <p:nvPr>
            <p:ph idx="1" type="body"/>
          </p:nvPr>
        </p:nvSpPr>
        <p:spPr>
          <a:xfrm>
            <a:off x="311700" y="1389600"/>
            <a:ext cx="2808000" cy="3179400"/>
          </a:xfrm>
          <a:prstGeom prst="rect">
            <a:avLst/>
          </a:prstGeom>
          <a:noFill/>
          <a:ln>
            <a:noFill/>
          </a:ln>
        </p:spPr>
        <p:txBody>
          <a:bodyPr anchorCtr="0" anchor="t" bIns="0" lIns="0" spcFirstLastPara="1" rIns="0" wrap="square" tIns="0">
            <a:sp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33"/>
          <p:cNvSpPr txBox="1"/>
          <p:nvPr>
            <p:ph type="title"/>
          </p:nvPr>
        </p:nvSpPr>
        <p:spPr>
          <a:xfrm>
            <a:off x="490250" y="450150"/>
            <a:ext cx="6367800" cy="40908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4"/>
          <p:cNvSpPr txBox="1"/>
          <p:nvPr>
            <p:ph type="title"/>
          </p:nvPr>
        </p:nvSpPr>
        <p:spPr>
          <a:xfrm>
            <a:off x="265500" y="1233175"/>
            <a:ext cx="4045200" cy="14823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34"/>
          <p:cNvSpPr txBox="1"/>
          <p:nvPr>
            <p:ph idx="1" type="subTitle"/>
          </p:nvPr>
        </p:nvSpPr>
        <p:spPr>
          <a:xfrm>
            <a:off x="265500" y="2803075"/>
            <a:ext cx="4045200" cy="1235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34"/>
          <p:cNvSpPr txBox="1"/>
          <p:nvPr>
            <p:ph idx="2" type="body"/>
          </p:nvPr>
        </p:nvSpPr>
        <p:spPr>
          <a:xfrm>
            <a:off x="4939500" y="724075"/>
            <a:ext cx="3837000" cy="3695100"/>
          </a:xfrm>
          <a:prstGeom prst="rect">
            <a:avLst/>
          </a:prstGeom>
          <a:noFill/>
          <a:ln>
            <a:noFill/>
          </a:ln>
        </p:spPr>
        <p:txBody>
          <a:bodyPr anchorCtr="0" anchor="ctr" bIns="0" lIns="0" spcFirstLastPara="1" rIns="0" wrap="square" tIns="0">
            <a:sp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 name="Google Shape;4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chemeClr val="dk1"/>
              </a:buClr>
              <a:buSzPts val="2800"/>
              <a:buFont typeface="Inter"/>
              <a:buNone/>
              <a:defRPr b="1" i="0" sz="2800" u="none" cap="none" strike="noStrike">
                <a:solidFill>
                  <a:schemeClr val="dk1"/>
                </a:solidFill>
                <a:latin typeface="Inter"/>
                <a:ea typeface="Inter"/>
                <a:cs typeface="Inter"/>
                <a:sym typeface="Inter"/>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0" lIns="0" spcFirstLastPara="1" rIns="0" wrap="square" tIns="0">
            <a:spAutoFit/>
          </a:bodyPr>
          <a:lstStyle>
            <a:lvl1pPr indent="-342900" lvl="0" marL="457200" marR="0" rtl="0" algn="l">
              <a:lnSpc>
                <a:spcPct val="115000"/>
              </a:lnSpc>
              <a:spcBef>
                <a:spcPts val="0"/>
              </a:spcBef>
              <a:spcAft>
                <a:spcPts val="0"/>
              </a:spcAft>
              <a:buClr>
                <a:schemeClr val="dk2"/>
              </a:buClr>
              <a:buSzPts val="1800"/>
              <a:buFont typeface="Inter SemiBold"/>
              <a:buChar char="●"/>
              <a:defRPr b="0" i="0" sz="1800" u="none" cap="none" strike="noStrike">
                <a:solidFill>
                  <a:schemeClr val="dk2"/>
                </a:solidFill>
                <a:latin typeface="Inter SemiBold"/>
                <a:ea typeface="Inter SemiBold"/>
                <a:cs typeface="Inter SemiBold"/>
                <a:sym typeface="Inter SemiBold"/>
              </a:defRPr>
            </a:lvl1pPr>
            <a:lvl2pPr indent="-317500" lvl="1" marL="9144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2pPr>
            <a:lvl3pPr indent="-317500" lvl="2" marL="13716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3pPr>
            <a:lvl4pPr indent="-317500" lvl="3" marL="18288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4pPr>
            <a:lvl5pPr indent="-317500" lvl="4" marL="22860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5pPr>
            <a:lvl6pPr indent="-317500" lvl="5" marL="27432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6pPr>
            <a:lvl7pPr indent="-317500" lvl="6" marL="32004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7pPr>
            <a:lvl8pPr indent="-317500" lvl="7" marL="36576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8pPr>
            <a:lvl9pPr indent="-317500" lvl="8" marL="4114800" marR="0" rtl="0" algn="l">
              <a:lnSpc>
                <a:spcPct val="115000"/>
              </a:lnSpc>
              <a:spcBef>
                <a:spcPts val="0"/>
              </a:spcBef>
              <a:spcAft>
                <a:spcPts val="0"/>
              </a:spcAft>
              <a:buClr>
                <a:schemeClr val="dk2"/>
              </a:buClr>
              <a:buSzPts val="1400"/>
              <a:buFont typeface="Inter"/>
              <a:buChar char="■"/>
              <a:defRPr b="0" i="0" sz="1400" u="none" cap="none" strike="noStrike">
                <a:solidFill>
                  <a:schemeClr val="dk2"/>
                </a:solidFill>
                <a:latin typeface="Inter"/>
                <a:ea typeface="Inter"/>
                <a:cs typeface="Inter"/>
                <a:sym typeface="Inter"/>
              </a:defRPr>
            </a:lvl9pPr>
          </a:lstStyle>
          <a:p/>
        </p:txBody>
      </p:sp>
      <p:sp>
        <p:nvSpPr>
          <p:cNvPr id="8" name="Google Shape;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25"/>
          <p:cNvSpPr/>
          <p:nvPr/>
        </p:nvSpPr>
        <p:spPr>
          <a:xfrm>
            <a:off x="0" y="0"/>
            <a:ext cx="9144000" cy="53100"/>
          </a:xfrm>
          <a:prstGeom prst="rect">
            <a:avLst/>
          </a:prstGeom>
          <a:gradFill>
            <a:gsLst>
              <a:gs pos="0">
                <a:srgbClr val="C15CFF"/>
              </a:gs>
              <a:gs pos="100000">
                <a:srgbClr val="FF5454"/>
              </a:gs>
            </a:gsLst>
            <a:lin ang="2700006"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Mono"/>
              <a:ea typeface="Fira Mono"/>
              <a:cs typeface="Fira Mono"/>
              <a:sym typeface="Fira Mono"/>
            </a:endParaRPr>
          </a:p>
        </p:txBody>
      </p:sp>
      <p:pic>
        <p:nvPicPr>
          <p:cNvPr id="10" name="Google Shape;10;p25"/>
          <p:cNvPicPr preferRelativeResize="0"/>
          <p:nvPr/>
        </p:nvPicPr>
        <p:blipFill rotWithShape="1">
          <a:blip r:embed="rId2">
            <a:alphaModFix/>
          </a:blip>
          <a:srcRect b="0" l="0" r="0" t="0"/>
          <a:stretch/>
        </p:blipFill>
        <p:spPr>
          <a:xfrm>
            <a:off x="1764550" y="4870315"/>
            <a:ext cx="1064100" cy="1093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9.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discord.com/invite/TJ4SaPTptf" TargetMode="External"/><Relationship Id="rId4" Type="http://schemas.openxmlformats.org/officeDocument/2006/relationships/image" Target="../media/image31.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screen.studio/share/NZkqSZZ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txBox="1"/>
          <p:nvPr>
            <p:ph type="ctrTitle"/>
          </p:nvPr>
        </p:nvSpPr>
        <p:spPr>
          <a:xfrm>
            <a:off x="517424" y="2055375"/>
            <a:ext cx="4222200" cy="678300"/>
          </a:xfrm>
          <a:prstGeom prst="rect">
            <a:avLst/>
          </a:prstGeom>
          <a:noFill/>
          <a:ln>
            <a:noFill/>
          </a:ln>
        </p:spPr>
        <p:txBody>
          <a:bodyPr anchorCtr="0" anchor="ctr" bIns="77475" lIns="77475" spcFirstLastPara="1" rIns="77475" wrap="square" tIns="77475">
            <a:noAutofit/>
          </a:bodyPr>
          <a:lstStyle/>
          <a:p>
            <a:pPr indent="0" lvl="0" marL="0" rtl="0" algn="l">
              <a:lnSpc>
                <a:spcPct val="100000"/>
              </a:lnSpc>
              <a:spcBef>
                <a:spcPts val="0"/>
              </a:spcBef>
              <a:spcAft>
                <a:spcPts val="0"/>
              </a:spcAft>
              <a:buSzPts val="3600"/>
              <a:buNone/>
            </a:pPr>
            <a:r>
              <a:rPr lang="en" sz="3050"/>
              <a:t>Giving Your AI Agent a Real Memory</a:t>
            </a:r>
            <a:endParaRPr sz="3050"/>
          </a:p>
        </p:txBody>
      </p:sp>
      <p:sp>
        <p:nvSpPr>
          <p:cNvPr id="58" name="Google Shape;58;p1"/>
          <p:cNvSpPr txBox="1"/>
          <p:nvPr>
            <p:ph idx="1" type="subTitle"/>
          </p:nvPr>
        </p:nvSpPr>
        <p:spPr>
          <a:xfrm>
            <a:off x="517425" y="2973786"/>
            <a:ext cx="4038900" cy="234900"/>
          </a:xfrm>
          <a:prstGeom prst="rect">
            <a:avLst/>
          </a:prstGeom>
          <a:noFill/>
          <a:ln>
            <a:noFill/>
          </a:ln>
        </p:spPr>
        <p:txBody>
          <a:bodyPr anchorCtr="0" anchor="ctr" bIns="77475" lIns="77475" spcFirstLastPara="1" rIns="77475" wrap="square" tIns="77475">
            <a:noAutofit/>
          </a:bodyPr>
          <a:lstStyle/>
          <a:p>
            <a:pPr indent="0" lvl="0" marL="0" rtl="0" algn="l">
              <a:lnSpc>
                <a:spcPct val="100000"/>
              </a:lnSpc>
              <a:spcBef>
                <a:spcPts val="0"/>
              </a:spcBef>
              <a:spcAft>
                <a:spcPts val="0"/>
              </a:spcAft>
              <a:buSzPts val="1800"/>
              <a:buNone/>
            </a:pPr>
            <a:r>
              <a:rPr lang="en" sz="1271"/>
              <a:t>Memory management framework for AI agents</a:t>
            </a:r>
            <a:endParaRPr sz="1271"/>
          </a:p>
        </p:txBody>
      </p:sp>
      <p:pic>
        <p:nvPicPr>
          <p:cNvPr id="59" name="Google Shape;59;p1"/>
          <p:cNvPicPr preferRelativeResize="0"/>
          <p:nvPr/>
        </p:nvPicPr>
        <p:blipFill rotWithShape="1">
          <a:blip r:embed="rId3">
            <a:alphaModFix/>
          </a:blip>
          <a:srcRect b="0" l="0" r="0" t="0"/>
          <a:stretch/>
        </p:blipFill>
        <p:spPr>
          <a:xfrm>
            <a:off x="4739575" y="439350"/>
            <a:ext cx="4264800" cy="4264800"/>
          </a:xfrm>
          <a:prstGeom prst="roundRect">
            <a:avLst>
              <a:gd fmla="val 6594" name="adj"/>
            </a:avLst>
          </a:prstGeom>
          <a:noFill/>
          <a:ln>
            <a:noFill/>
          </a:ln>
        </p:spPr>
      </p:pic>
      <p:pic>
        <p:nvPicPr>
          <p:cNvPr descr="arrow (Provided by Getty Images)" id="60" name="Google Shape;60;p1"/>
          <p:cNvPicPr preferRelativeResize="0"/>
          <p:nvPr/>
        </p:nvPicPr>
        <p:blipFill rotWithShape="1">
          <a:blip r:embed="rId4">
            <a:alphaModFix/>
          </a:blip>
          <a:srcRect b="0" l="0" r="0" t="0"/>
          <a:stretch/>
        </p:blipFill>
        <p:spPr>
          <a:xfrm rot="-7127864">
            <a:off x="3507878" y="3144978"/>
            <a:ext cx="257669" cy="257669"/>
          </a:xfrm>
          <a:prstGeom prst="rect">
            <a:avLst/>
          </a:prstGeom>
          <a:noFill/>
          <a:ln>
            <a:noFill/>
          </a:ln>
        </p:spPr>
      </p:pic>
      <p:pic>
        <p:nvPicPr>
          <p:cNvPr id="61" name="Google Shape;61;p1"/>
          <p:cNvPicPr preferRelativeResize="0"/>
          <p:nvPr/>
        </p:nvPicPr>
        <p:blipFill rotWithShape="1">
          <a:blip r:embed="rId5">
            <a:alphaModFix/>
          </a:blip>
          <a:srcRect b="0" l="0" r="0" t="0"/>
          <a:stretch/>
        </p:blipFill>
        <p:spPr>
          <a:xfrm rot="-335465">
            <a:off x="2686433" y="3532478"/>
            <a:ext cx="1745906" cy="567292"/>
          </a:xfrm>
          <a:prstGeom prst="roundRect">
            <a:avLst>
              <a:gd fmla="val 50000" name="adj"/>
            </a:avLst>
          </a:prstGeom>
          <a:noFill/>
          <a:ln>
            <a:noFill/>
          </a:ln>
        </p:spPr>
      </p:pic>
      <p:sp>
        <p:nvSpPr>
          <p:cNvPr id="62" name="Google Shape;62;p1"/>
          <p:cNvSpPr txBox="1"/>
          <p:nvPr/>
        </p:nvSpPr>
        <p:spPr>
          <a:xfrm>
            <a:off x="517425" y="3298000"/>
            <a:ext cx="2600000" cy="260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1A1A1A"/>
                </a:solidFill>
                <a:latin typeface="Inter"/>
                <a:ea typeface="Inter"/>
                <a:cs typeface="Inter"/>
                <a:sym typeface="Inter"/>
              </a:rPr>
              <a:t>Guy Lubovitch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1"/>
          <p:cNvPicPr preferRelativeResize="0"/>
          <p:nvPr/>
        </p:nvPicPr>
        <p:blipFill rotWithShape="1">
          <a:blip r:embed="rId3">
            <a:alphaModFix/>
          </a:blip>
          <a:srcRect b="0" l="0" r="0" t="0"/>
          <a:stretch/>
        </p:blipFill>
        <p:spPr>
          <a:xfrm>
            <a:off x="570150" y="166050"/>
            <a:ext cx="8003700" cy="4437900"/>
          </a:xfrm>
          <a:prstGeom prst="roundRect">
            <a:avLst>
              <a:gd fmla="val 3014"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2"/>
          <p:cNvSpPr/>
          <p:nvPr/>
        </p:nvSpPr>
        <p:spPr>
          <a:xfrm>
            <a:off x="311700" y="1495400"/>
            <a:ext cx="7937700" cy="3023700"/>
          </a:xfrm>
          <a:prstGeom prst="roundRect">
            <a:avLst>
              <a:gd fmla="val 3804"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78" name="Google Shape;178;p12"/>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Graph-Based Long-Term Memory</a:t>
            </a:r>
            <a:endParaRPr sz="2600"/>
          </a:p>
        </p:txBody>
      </p:sp>
      <p:sp>
        <p:nvSpPr>
          <p:cNvPr id="179" name="Google Shape;179;p12"/>
          <p:cNvSpPr txBox="1"/>
          <p:nvPr>
            <p:ph idx="1" type="body"/>
          </p:nvPr>
        </p:nvSpPr>
        <p:spPr>
          <a:xfrm>
            <a:off x="311700" y="1017725"/>
            <a:ext cx="85206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sz="1500"/>
              <a:t>Graphs = Smarter, Persistent AI Memory</a:t>
            </a:r>
            <a:endParaRPr sz="1500"/>
          </a:p>
        </p:txBody>
      </p:sp>
      <p:sp>
        <p:nvSpPr>
          <p:cNvPr id="180" name="Google Shape;180;p12"/>
          <p:cNvSpPr txBox="1"/>
          <p:nvPr/>
        </p:nvSpPr>
        <p:spPr>
          <a:xfrm>
            <a:off x="736525" y="1736225"/>
            <a:ext cx="5340600" cy="356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Example: Graph Traversal</a:t>
            </a:r>
            <a:endParaRPr b="0" i="0" sz="1800" u="none" cap="none" strike="noStrike">
              <a:solidFill>
                <a:schemeClr val="lt1"/>
              </a:solidFill>
              <a:latin typeface="Arial"/>
              <a:ea typeface="Arial"/>
              <a:cs typeface="Arial"/>
              <a:sym typeface="Arial"/>
            </a:endParaRPr>
          </a:p>
        </p:txBody>
      </p:sp>
      <p:sp>
        <p:nvSpPr>
          <p:cNvPr id="181" name="Google Shape;181;p12"/>
          <p:cNvSpPr txBox="1"/>
          <p:nvPr/>
        </p:nvSpPr>
        <p:spPr>
          <a:xfrm>
            <a:off x="736525" y="2210964"/>
            <a:ext cx="6943200" cy="356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FF9800"/>
                </a:solidFill>
                <a:latin typeface="Consolas"/>
                <a:ea typeface="Consolas"/>
                <a:cs typeface="Consolas"/>
                <a:sym typeface="Consolas"/>
              </a:rPr>
              <a:t>Query: "What should Alice eat in Japan?"</a:t>
            </a:r>
            <a:endParaRPr b="0" i="0" sz="1800" u="none" cap="none" strike="noStrike">
              <a:solidFill>
                <a:srgbClr val="FF9800"/>
              </a:solidFill>
              <a:latin typeface="Arial"/>
              <a:ea typeface="Arial"/>
              <a:cs typeface="Arial"/>
              <a:sym typeface="Arial"/>
            </a:endParaRPr>
          </a:p>
        </p:txBody>
      </p:sp>
      <p:sp>
        <p:nvSpPr>
          <p:cNvPr id="182" name="Google Shape;182;p12"/>
          <p:cNvSpPr txBox="1"/>
          <p:nvPr/>
        </p:nvSpPr>
        <p:spPr>
          <a:xfrm>
            <a:off x="736525" y="2685703"/>
            <a:ext cx="6943200" cy="1542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Consolas"/>
                <a:ea typeface="Consolas"/>
                <a:cs typeface="Consolas"/>
                <a:sym typeface="Consolas"/>
              </a:rPr>
              <a:t>(Alice) --[:FOLLOWS_DIET]--&gt; (Vegan)</a:t>
            </a:r>
            <a:br>
              <a:rPr b="0" i="0" lang="en" sz="1500" u="none" cap="none" strike="noStrike">
                <a:solidFill>
                  <a:schemeClr val="lt1"/>
                </a:solidFill>
                <a:latin typeface="Consolas"/>
                <a:ea typeface="Consolas"/>
                <a:cs typeface="Consolas"/>
                <a:sym typeface="Consolas"/>
              </a:rPr>
            </a:br>
            <a:r>
              <a:rPr b="0" i="0" lang="en" sz="1500" u="none" cap="none" strike="noStrike">
                <a:solidFill>
                  <a:schemeClr val="lt1"/>
                </a:solidFill>
                <a:latin typeface="Consolas"/>
                <a:ea typeface="Consolas"/>
                <a:cs typeface="Consolas"/>
                <a:sym typeface="Consolas"/>
              </a:rPr>
              <a:t>(Alice) --[:ALLERGIC_TO]--&gt; (TreeNuts)</a:t>
            </a:r>
            <a:br>
              <a:rPr b="0" i="0" lang="en" sz="1500" u="none" cap="none" strike="noStrike">
                <a:solidFill>
                  <a:schemeClr val="lt1"/>
                </a:solidFill>
                <a:latin typeface="Consolas"/>
                <a:ea typeface="Consolas"/>
                <a:cs typeface="Consolas"/>
                <a:sym typeface="Consolas"/>
              </a:rPr>
            </a:br>
            <a:r>
              <a:rPr b="0" i="0" lang="en" sz="1500" u="none" cap="none" strike="noStrike">
                <a:solidFill>
                  <a:schemeClr val="lt1"/>
                </a:solidFill>
                <a:latin typeface="Consolas"/>
                <a:ea typeface="Consolas"/>
                <a:cs typeface="Consolas"/>
                <a:sym typeface="Consolas"/>
              </a:rPr>
              <a:t>(Alice) --[:TRAVELING_TO]--&gt; (Japan)</a:t>
            </a:r>
            <a:br>
              <a:rPr b="0" i="0" lang="en" sz="1500" u="none" cap="none" strike="noStrike">
                <a:solidFill>
                  <a:schemeClr val="lt1"/>
                </a:solidFill>
                <a:latin typeface="Consolas"/>
                <a:ea typeface="Consolas"/>
                <a:cs typeface="Consolas"/>
                <a:sym typeface="Consolas"/>
              </a:rPr>
            </a:br>
            <a:br>
              <a:rPr b="0" i="0" lang="en" sz="1500" u="none" cap="none" strike="noStrike">
                <a:solidFill>
                  <a:schemeClr val="lt1"/>
                </a:solidFill>
                <a:latin typeface="Consolas"/>
                <a:ea typeface="Consolas"/>
                <a:cs typeface="Consolas"/>
                <a:sym typeface="Consolas"/>
              </a:rPr>
            </a:br>
            <a:r>
              <a:rPr b="0" i="0" lang="en" sz="1500" u="none" cap="none" strike="noStrike">
                <a:solidFill>
                  <a:schemeClr val="lt1"/>
                </a:solidFill>
                <a:latin typeface="Consolas"/>
                <a:ea typeface="Consolas"/>
                <a:cs typeface="Consolas"/>
                <a:sym typeface="Consolas"/>
              </a:rPr>
              <a:t>=&gt; Recommend vegan, nut-free Japanese cuisine</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 name="Shape 186"/>
        <p:cNvGrpSpPr/>
        <p:nvPr/>
      </p:nvGrpSpPr>
      <p:grpSpPr>
        <a:xfrm>
          <a:off x="0" y="0"/>
          <a:ext cx="0" cy="0"/>
          <a:chOff x="0" y="0"/>
          <a:chExt cx="0" cy="0"/>
        </a:xfrm>
      </p:grpSpPr>
      <p:sp>
        <p:nvSpPr>
          <p:cNvPr id="187" name="Google Shape;187;p13"/>
          <p:cNvSpPr/>
          <p:nvPr/>
        </p:nvSpPr>
        <p:spPr>
          <a:xfrm>
            <a:off x="311700" y="1392525"/>
            <a:ext cx="5084400" cy="3236700"/>
          </a:xfrm>
          <a:prstGeom prst="roundRect">
            <a:avLst>
              <a:gd fmla="val 3804"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88" name="Google Shape;188;p13"/>
          <p:cNvSpPr txBox="1"/>
          <p:nvPr>
            <p:ph type="title"/>
          </p:nvPr>
        </p:nvSpPr>
        <p:spPr>
          <a:xfrm>
            <a:off x="311700" y="445025"/>
            <a:ext cx="8520600" cy="800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Fast graph memory retrieval. </a:t>
            </a:r>
            <a:endParaRPr sz="2600"/>
          </a:p>
          <a:p>
            <a:pPr indent="0" lvl="0" marL="0" rtl="0" algn="l">
              <a:lnSpc>
                <a:spcPct val="100000"/>
              </a:lnSpc>
              <a:spcBef>
                <a:spcPts val="0"/>
              </a:spcBef>
              <a:spcAft>
                <a:spcPts val="0"/>
              </a:spcAft>
              <a:buSzPts val="2800"/>
              <a:buNone/>
            </a:pPr>
            <a:r>
              <a:rPr lang="en" sz="2600"/>
              <a:t>Simple developer experience.</a:t>
            </a:r>
            <a:endParaRPr sz="2600"/>
          </a:p>
        </p:txBody>
      </p:sp>
      <p:sp>
        <p:nvSpPr>
          <p:cNvPr id="189" name="Google Shape;189;p13"/>
          <p:cNvSpPr txBox="1"/>
          <p:nvPr/>
        </p:nvSpPr>
        <p:spPr>
          <a:xfrm>
            <a:off x="476950" y="1536375"/>
            <a:ext cx="6845400" cy="2949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Consolas"/>
                <a:ea typeface="Consolas"/>
                <a:cs typeface="Consolas"/>
                <a:sym typeface="Consolas"/>
              </a:rPr>
              <a:t>from mem0 import Memory</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from mem0_falkordb import FalkorDBGraphStore</a:t>
            </a:r>
            <a:br>
              <a:rPr b="0" i="0" lang="en" sz="800" u="none" cap="none" strike="noStrike">
                <a:solidFill>
                  <a:srgbClr val="FFFFFF"/>
                </a:solidFill>
                <a:latin typeface="Consolas"/>
                <a:ea typeface="Consolas"/>
                <a:cs typeface="Consolas"/>
                <a:sym typeface="Consolas"/>
              </a:rPr>
            </a:b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config = {</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"graph_store": {</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"provider": "falkordb",</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"config": {</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"host": "localhost",</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"port": 6379,</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a:t>
            </a:r>
            <a:br>
              <a:rPr b="0" i="0" lang="en" sz="800" u="none" cap="none" strike="noStrike">
                <a:solidFill>
                  <a:srgbClr val="FFFFFF"/>
                </a:solidFill>
                <a:latin typeface="Consolas"/>
                <a:ea typeface="Consolas"/>
                <a:cs typeface="Consolas"/>
                <a:sym typeface="Consolas"/>
              </a:rPr>
            </a:b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m = Memory.from_config(config)</a:t>
            </a:r>
            <a:br>
              <a:rPr b="0" i="0" lang="en" sz="800" u="none" cap="none" strike="noStrike">
                <a:solidFill>
                  <a:srgbClr val="FFFFFF"/>
                </a:solidFill>
                <a:latin typeface="Consolas"/>
                <a:ea typeface="Consolas"/>
                <a:cs typeface="Consolas"/>
                <a:sym typeface="Consolas"/>
              </a:rPr>
            </a:b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Add memories (auto-creates user graph)</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m.add("I love hiking in Japan",</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user_id="alice")</a:t>
            </a:r>
            <a:br>
              <a:rPr b="0" i="0" lang="en" sz="800" u="none" cap="none" strike="noStrike">
                <a:solidFill>
                  <a:srgbClr val="FFFFFF"/>
                </a:solidFill>
                <a:latin typeface="Consolas"/>
                <a:ea typeface="Consolas"/>
                <a:cs typeface="Consolas"/>
                <a:sym typeface="Consolas"/>
              </a:rPr>
            </a:b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Search across relationships</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results = m.search(</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"outdoor activities",</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    user_id="alice"</a:t>
            </a:r>
            <a:br>
              <a:rPr b="0" i="0" lang="en" sz="800" u="none" cap="none" strike="noStrike">
                <a:solidFill>
                  <a:srgbClr val="FFFFFF"/>
                </a:solidFill>
                <a:latin typeface="Consolas"/>
                <a:ea typeface="Consolas"/>
                <a:cs typeface="Consolas"/>
                <a:sym typeface="Consolas"/>
              </a:rPr>
            </a:br>
            <a:r>
              <a:rPr b="0" i="0" lang="en" sz="800" u="none" cap="none" strike="noStrike">
                <a:solidFill>
                  <a:srgbClr val="FFFFFF"/>
                </a:solidFill>
                <a:latin typeface="Consolas"/>
                <a:ea typeface="Consolas"/>
                <a:cs typeface="Consolas"/>
                <a:sym typeface="Consolas"/>
              </a:rPr>
              <a:t>)</a:t>
            </a:r>
            <a:endParaRPr b="0" i="0" sz="110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3" name="Shape 193"/>
        <p:cNvGrpSpPr/>
        <p:nvPr/>
      </p:nvGrpSpPr>
      <p:grpSpPr>
        <a:xfrm>
          <a:off x="0" y="0"/>
          <a:ext cx="0" cy="0"/>
          <a:chOff x="0" y="0"/>
          <a:chExt cx="0" cy="0"/>
        </a:xfrm>
      </p:grpSpPr>
      <p:sp>
        <p:nvSpPr>
          <p:cNvPr id="194" name="Google Shape;194;p14"/>
          <p:cNvSpPr txBox="1"/>
          <p:nvPr>
            <p:ph type="title"/>
          </p:nvPr>
        </p:nvSpPr>
        <p:spPr>
          <a:xfrm>
            <a:off x="311700" y="445025"/>
            <a:ext cx="8520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Creating Connections and Edges </a:t>
            </a:r>
            <a:endParaRPr/>
          </a:p>
        </p:txBody>
      </p:sp>
      <p:sp>
        <p:nvSpPr>
          <p:cNvPr id="195" name="Google Shape;195;p14"/>
          <p:cNvSpPr txBox="1"/>
          <p:nvPr>
            <p:ph idx="1" type="body"/>
          </p:nvPr>
        </p:nvSpPr>
        <p:spPr>
          <a:xfrm>
            <a:off x="311700" y="1017725"/>
            <a:ext cx="85206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t/>
            </a:r>
            <a:endParaRPr/>
          </a:p>
        </p:txBody>
      </p:sp>
      <p:pic>
        <p:nvPicPr>
          <p:cNvPr id="196" name="Google Shape;196;p14" title="Screenshot 2026-05-19 at 4.22.14 PM.png"/>
          <p:cNvPicPr preferRelativeResize="0"/>
          <p:nvPr/>
        </p:nvPicPr>
        <p:blipFill rotWithShape="1">
          <a:blip r:embed="rId3">
            <a:alphaModFix/>
          </a:blip>
          <a:srcRect b="0" l="0" r="0" t="0"/>
          <a:stretch/>
        </p:blipFill>
        <p:spPr>
          <a:xfrm>
            <a:off x="675125" y="960139"/>
            <a:ext cx="7323924" cy="3855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5"/>
          <p:cNvSpPr txBox="1"/>
          <p:nvPr>
            <p:ph type="title"/>
          </p:nvPr>
        </p:nvSpPr>
        <p:spPr>
          <a:xfrm>
            <a:off x="311700" y="445025"/>
            <a:ext cx="8520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Token Usage to Support Your Memory</a:t>
            </a:r>
            <a:endParaRPr/>
          </a:p>
        </p:txBody>
      </p:sp>
      <p:sp>
        <p:nvSpPr>
          <p:cNvPr id="202" name="Google Shape;202;p15"/>
          <p:cNvSpPr txBox="1"/>
          <p:nvPr>
            <p:ph idx="1" type="body"/>
          </p:nvPr>
        </p:nvSpPr>
        <p:spPr>
          <a:xfrm>
            <a:off x="311700" y="1017725"/>
            <a:ext cx="85206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t/>
            </a:r>
            <a:endParaRPr/>
          </a:p>
        </p:txBody>
      </p:sp>
      <p:pic>
        <p:nvPicPr>
          <p:cNvPr id="203" name="Google Shape;203;p15" title="Screenshot 2026-05-19 at 4.24.39 PM.png"/>
          <p:cNvPicPr preferRelativeResize="0"/>
          <p:nvPr/>
        </p:nvPicPr>
        <p:blipFill rotWithShape="1">
          <a:blip r:embed="rId3">
            <a:alphaModFix/>
          </a:blip>
          <a:srcRect b="0" l="0" r="0" t="0"/>
          <a:stretch/>
        </p:blipFill>
        <p:spPr>
          <a:xfrm>
            <a:off x="924150" y="1027252"/>
            <a:ext cx="6457523" cy="3717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6"/>
          <p:cNvSpPr txBox="1"/>
          <p:nvPr>
            <p:ph idx="1" type="body"/>
          </p:nvPr>
        </p:nvSpPr>
        <p:spPr>
          <a:xfrm>
            <a:off x="311700" y="1017725"/>
            <a:ext cx="8520600" cy="595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a:t>Vector RAG: retrieves chunks independently - can't do the join across entities</a:t>
            </a:r>
            <a:endParaRPr/>
          </a:p>
        </p:txBody>
      </p:sp>
      <p:sp>
        <p:nvSpPr>
          <p:cNvPr id="209" name="Google Shape;209;p16"/>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Why Graph Memory &gt; Vector-Only Memory</a:t>
            </a:r>
            <a:endParaRPr sz="2600"/>
          </a:p>
        </p:txBody>
      </p:sp>
      <p:sp>
        <p:nvSpPr>
          <p:cNvPr id="210" name="Google Shape;210;p16"/>
          <p:cNvSpPr/>
          <p:nvPr/>
        </p:nvSpPr>
        <p:spPr>
          <a:xfrm>
            <a:off x="270900" y="1867650"/>
            <a:ext cx="5472000" cy="22620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t" bIns="91425" lIns="182875" spcFirstLastPara="1" rIns="91425" wrap="square" tIns="182875">
            <a:noAutofit/>
          </a:bodyPr>
          <a:lstStyle/>
          <a:p>
            <a:pPr indent="0" lvl="0" marL="0" marR="0" rtl="0" algn="l">
              <a:lnSpc>
                <a:spcPct val="115000"/>
              </a:lnSpc>
              <a:spcBef>
                <a:spcPts val="1200"/>
              </a:spcBef>
              <a:spcAft>
                <a:spcPts val="0"/>
              </a:spcAft>
              <a:buClr>
                <a:srgbClr val="000000"/>
              </a:buClr>
              <a:buSzPts val="1200"/>
              <a:buFont typeface="Arial"/>
              <a:buNone/>
            </a:pPr>
            <a:r>
              <a:rPr b="1" i="0" lang="en" sz="1200" u="none" cap="none" strike="noStrike">
                <a:solidFill>
                  <a:schemeClr val="dk1"/>
                </a:solidFill>
                <a:latin typeface="Inter"/>
                <a:ea typeface="Inter"/>
                <a:cs typeface="Inter"/>
                <a:sym typeface="Inter"/>
              </a:rPr>
              <a:t>Works fine until:</a:t>
            </a:r>
            <a:endParaRPr b="1" i="0" sz="1200" u="none" cap="none" strike="noStrike">
              <a:solidFill>
                <a:schemeClr val="dk1"/>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 A message implies "Chicago" without saying it (no text match)</a:t>
            </a:r>
            <a:endParaRPr b="0" i="0" sz="1200" u="none" cap="none" strike="noStrike">
              <a:solidFill>
                <a:schemeClr val="dk1"/>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 Top-k retrieval drops one company</a:t>
            </a:r>
            <a:endParaRPr b="0" i="0" sz="1200" u="none" cap="none" strike="noStrike">
              <a:solidFill>
                <a:schemeClr val="dk1"/>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 The question requires 3+ hops instead of 2</a:t>
            </a:r>
            <a:endParaRPr b="0" i="0" sz="1200" u="none" cap="none" strike="noStrike">
              <a:solidFill>
                <a:schemeClr val="dk1"/>
              </a:solidFill>
              <a:latin typeface="Inter"/>
              <a:ea typeface="Inter"/>
              <a:cs typeface="Inter"/>
              <a:sym typeface="Inter"/>
            </a:endParaRPr>
          </a:p>
          <a:p>
            <a:pPr indent="0" lvl="0" marL="0" marR="0" rtl="0" algn="l">
              <a:lnSpc>
                <a:spcPct val="115000"/>
              </a:lnSpc>
              <a:spcBef>
                <a:spcPts val="1200"/>
              </a:spcBef>
              <a:spcAft>
                <a:spcPts val="1200"/>
              </a:spcAft>
              <a:buClr>
                <a:srgbClr val="000000"/>
              </a:buClr>
              <a:buSzPts val="1200"/>
              <a:buFont typeface="Arial"/>
              <a:buNone/>
            </a:pPr>
            <a:r>
              <a:t/>
            </a:r>
            <a:endParaRPr b="1" i="0" sz="1200" u="none" cap="none" strike="noStrike">
              <a:solidFill>
                <a:schemeClr val="dk1"/>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7"/>
          <p:cNvSpPr/>
          <p:nvPr/>
        </p:nvSpPr>
        <p:spPr>
          <a:xfrm>
            <a:off x="2039375" y="172297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10K+ Multi-Graph (Tenants)</a:t>
            </a:r>
            <a:endParaRPr b="0" i="0" sz="1200" u="none" cap="none" strike="noStrike">
              <a:solidFill>
                <a:srgbClr val="000000"/>
              </a:solidFill>
              <a:latin typeface="Space Grotesk"/>
              <a:ea typeface="Space Grotesk"/>
              <a:cs typeface="Space Grotesk"/>
              <a:sym typeface="Space Grotesk"/>
            </a:endParaRPr>
          </a:p>
        </p:txBody>
      </p:sp>
      <p:pic>
        <p:nvPicPr>
          <p:cNvPr id="216" name="Google Shape;216;p17"/>
          <p:cNvPicPr preferRelativeResize="0"/>
          <p:nvPr/>
        </p:nvPicPr>
        <p:blipFill rotWithShape="1">
          <a:blip r:embed="rId3">
            <a:alphaModFix/>
          </a:blip>
          <a:srcRect b="0" l="0" r="0" t="0"/>
          <a:stretch/>
        </p:blipFill>
        <p:spPr>
          <a:xfrm>
            <a:off x="478352" y="2086451"/>
            <a:ext cx="987075" cy="918925"/>
          </a:xfrm>
          <a:prstGeom prst="rect">
            <a:avLst/>
          </a:prstGeom>
          <a:noFill/>
          <a:ln>
            <a:noFill/>
          </a:ln>
        </p:spPr>
      </p:pic>
      <p:cxnSp>
        <p:nvCxnSpPr>
          <p:cNvPr id="217" name="Google Shape;217;p17"/>
          <p:cNvCxnSpPr>
            <a:stCxn id="216" idx="3"/>
            <a:endCxn id="215" idx="1"/>
          </p:cNvCxnSpPr>
          <p:nvPr/>
        </p:nvCxnSpPr>
        <p:spPr>
          <a:xfrm flipH="1" rot="10800000">
            <a:off x="1465427" y="2098314"/>
            <a:ext cx="573900" cy="447600"/>
          </a:xfrm>
          <a:prstGeom prst="bentConnector3">
            <a:avLst>
              <a:gd fmla="val 50004" name="adj1"/>
            </a:avLst>
          </a:prstGeom>
          <a:noFill/>
          <a:ln cap="flat" cmpd="sng" w="9525">
            <a:solidFill>
              <a:srgbClr val="8051E3"/>
            </a:solidFill>
            <a:prstDash val="solid"/>
            <a:round/>
            <a:headEnd len="sm" w="sm" type="none"/>
            <a:tailEnd len="sm" w="sm" type="none"/>
          </a:ln>
        </p:spPr>
      </p:cxnSp>
      <p:sp>
        <p:nvSpPr>
          <p:cNvPr id="218" name="Google Shape;218;p17"/>
          <p:cNvSpPr/>
          <p:nvPr/>
        </p:nvSpPr>
        <p:spPr>
          <a:xfrm>
            <a:off x="4363575" y="172297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Horizontal Scaling</a:t>
            </a:r>
            <a:endParaRPr b="0" i="0" sz="1200" u="none" cap="none" strike="noStrike">
              <a:solidFill>
                <a:srgbClr val="000000"/>
              </a:solidFill>
              <a:latin typeface="Space Grotesk"/>
              <a:ea typeface="Space Grotesk"/>
              <a:cs typeface="Space Grotesk"/>
              <a:sym typeface="Space Grotesk"/>
            </a:endParaRPr>
          </a:p>
        </p:txBody>
      </p:sp>
      <p:sp>
        <p:nvSpPr>
          <p:cNvPr id="219" name="Google Shape;219;p17"/>
          <p:cNvSpPr/>
          <p:nvPr/>
        </p:nvSpPr>
        <p:spPr>
          <a:xfrm>
            <a:off x="6687775" y="172297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Data Model Flexibility</a:t>
            </a:r>
            <a:endParaRPr b="0" i="0" sz="1200" u="none" cap="none" strike="noStrike">
              <a:solidFill>
                <a:srgbClr val="000000"/>
              </a:solidFill>
              <a:latin typeface="Space Grotesk"/>
              <a:ea typeface="Space Grotesk"/>
              <a:cs typeface="Space Grotesk"/>
              <a:sym typeface="Space Grotesk"/>
            </a:endParaRPr>
          </a:p>
        </p:txBody>
      </p:sp>
      <p:cxnSp>
        <p:nvCxnSpPr>
          <p:cNvPr id="220" name="Google Shape;220;p17"/>
          <p:cNvCxnSpPr>
            <a:stCxn id="215" idx="3"/>
            <a:endCxn id="218" idx="1"/>
          </p:cNvCxnSpPr>
          <p:nvPr/>
        </p:nvCxnSpPr>
        <p:spPr>
          <a:xfrm>
            <a:off x="4053575" y="2098275"/>
            <a:ext cx="309900" cy="0"/>
          </a:xfrm>
          <a:prstGeom prst="straightConnector1">
            <a:avLst/>
          </a:prstGeom>
          <a:noFill/>
          <a:ln cap="flat" cmpd="sng" w="9525">
            <a:solidFill>
              <a:srgbClr val="8051E3"/>
            </a:solidFill>
            <a:prstDash val="solid"/>
            <a:round/>
            <a:headEnd len="sm" w="sm" type="none"/>
            <a:tailEnd len="sm" w="sm" type="none"/>
          </a:ln>
        </p:spPr>
      </p:cxnSp>
      <p:cxnSp>
        <p:nvCxnSpPr>
          <p:cNvPr id="221" name="Google Shape;221;p17"/>
          <p:cNvCxnSpPr>
            <a:stCxn id="218" idx="3"/>
            <a:endCxn id="219" idx="1"/>
          </p:cNvCxnSpPr>
          <p:nvPr/>
        </p:nvCxnSpPr>
        <p:spPr>
          <a:xfrm>
            <a:off x="6377775" y="2098275"/>
            <a:ext cx="309900" cy="0"/>
          </a:xfrm>
          <a:prstGeom prst="straightConnector1">
            <a:avLst/>
          </a:prstGeom>
          <a:noFill/>
          <a:ln cap="flat" cmpd="sng" w="9525">
            <a:solidFill>
              <a:srgbClr val="8051E3"/>
            </a:solidFill>
            <a:prstDash val="solid"/>
            <a:round/>
            <a:headEnd len="sm" w="sm" type="none"/>
            <a:tailEnd len="sm" w="sm" type="none"/>
          </a:ln>
        </p:spPr>
      </p:cxnSp>
      <p:sp>
        <p:nvSpPr>
          <p:cNvPr id="222" name="Google Shape;222;p17"/>
          <p:cNvSpPr/>
          <p:nvPr/>
        </p:nvSpPr>
        <p:spPr>
          <a:xfrm>
            <a:off x="2039375" y="266992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Near-real-time</a:t>
            </a:r>
            <a:endParaRPr b="0" i="0" sz="1200" u="none" cap="none" strike="noStrike">
              <a:solidFill>
                <a:srgbClr val="000000"/>
              </a:solidFill>
              <a:latin typeface="Space Grotesk"/>
              <a:ea typeface="Space Grotesk"/>
              <a:cs typeface="Space Grotesk"/>
              <a:sym typeface="Space Grotesk"/>
            </a:endParaRPr>
          </a:p>
        </p:txBody>
      </p:sp>
      <p:cxnSp>
        <p:nvCxnSpPr>
          <p:cNvPr id="223" name="Google Shape;223;p17"/>
          <p:cNvCxnSpPr>
            <a:stCxn id="216" idx="3"/>
            <a:endCxn id="222" idx="1"/>
          </p:cNvCxnSpPr>
          <p:nvPr/>
        </p:nvCxnSpPr>
        <p:spPr>
          <a:xfrm>
            <a:off x="1465427" y="2545914"/>
            <a:ext cx="573900" cy="499200"/>
          </a:xfrm>
          <a:prstGeom prst="bentConnector3">
            <a:avLst>
              <a:gd fmla="val 50004" name="adj1"/>
            </a:avLst>
          </a:prstGeom>
          <a:noFill/>
          <a:ln cap="flat" cmpd="sng" w="9525">
            <a:solidFill>
              <a:srgbClr val="8051E3"/>
            </a:solidFill>
            <a:prstDash val="solid"/>
            <a:round/>
            <a:headEnd len="sm" w="sm" type="none"/>
            <a:tailEnd len="sm" w="sm" type="none"/>
          </a:ln>
        </p:spPr>
      </p:cxnSp>
      <p:sp>
        <p:nvSpPr>
          <p:cNvPr id="224" name="Google Shape;224;p17"/>
          <p:cNvSpPr/>
          <p:nvPr/>
        </p:nvSpPr>
        <p:spPr>
          <a:xfrm>
            <a:off x="4363525" y="266992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Vector Capabilities</a:t>
            </a:r>
            <a:endParaRPr b="0" i="0" sz="1200" u="none" cap="none" strike="noStrike">
              <a:solidFill>
                <a:srgbClr val="000000"/>
              </a:solidFill>
              <a:latin typeface="Space Grotesk"/>
              <a:ea typeface="Space Grotesk"/>
              <a:cs typeface="Space Grotesk"/>
              <a:sym typeface="Space Grotesk"/>
            </a:endParaRPr>
          </a:p>
        </p:txBody>
      </p:sp>
      <p:sp>
        <p:nvSpPr>
          <p:cNvPr id="225" name="Google Shape;225;p17"/>
          <p:cNvSpPr/>
          <p:nvPr/>
        </p:nvSpPr>
        <p:spPr>
          <a:xfrm>
            <a:off x="6687725" y="2669925"/>
            <a:ext cx="2014200" cy="750600"/>
          </a:xfrm>
          <a:prstGeom prst="roundRect">
            <a:avLst>
              <a:gd fmla="val 7937"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Space Grotesk"/>
                <a:ea typeface="Space Grotesk"/>
                <a:cs typeface="Space Grotesk"/>
                <a:sym typeface="Space Grotesk"/>
              </a:rPr>
              <a:t>Hybrid Search</a:t>
            </a:r>
            <a:endParaRPr b="0" i="0" sz="1200" u="none" cap="none" strike="noStrike">
              <a:solidFill>
                <a:srgbClr val="000000"/>
              </a:solidFill>
              <a:latin typeface="Space Grotesk"/>
              <a:ea typeface="Space Grotesk"/>
              <a:cs typeface="Space Grotesk"/>
              <a:sym typeface="Space Grotesk"/>
            </a:endParaRPr>
          </a:p>
        </p:txBody>
      </p:sp>
      <p:cxnSp>
        <p:nvCxnSpPr>
          <p:cNvPr id="226" name="Google Shape;226;p17"/>
          <p:cNvCxnSpPr>
            <a:stCxn id="222" idx="3"/>
            <a:endCxn id="224" idx="1"/>
          </p:cNvCxnSpPr>
          <p:nvPr/>
        </p:nvCxnSpPr>
        <p:spPr>
          <a:xfrm>
            <a:off x="4053575" y="3045225"/>
            <a:ext cx="309900" cy="0"/>
          </a:xfrm>
          <a:prstGeom prst="straightConnector1">
            <a:avLst/>
          </a:prstGeom>
          <a:noFill/>
          <a:ln cap="flat" cmpd="sng" w="9525">
            <a:solidFill>
              <a:srgbClr val="8051E3"/>
            </a:solidFill>
            <a:prstDash val="solid"/>
            <a:round/>
            <a:headEnd len="sm" w="sm" type="none"/>
            <a:tailEnd len="sm" w="sm" type="none"/>
          </a:ln>
        </p:spPr>
      </p:cxnSp>
      <p:cxnSp>
        <p:nvCxnSpPr>
          <p:cNvPr id="227" name="Google Shape;227;p17"/>
          <p:cNvCxnSpPr>
            <a:stCxn id="224" idx="3"/>
            <a:endCxn id="225" idx="1"/>
          </p:cNvCxnSpPr>
          <p:nvPr/>
        </p:nvCxnSpPr>
        <p:spPr>
          <a:xfrm>
            <a:off x="6377725" y="3045225"/>
            <a:ext cx="309900" cy="0"/>
          </a:xfrm>
          <a:prstGeom prst="straightConnector1">
            <a:avLst/>
          </a:prstGeom>
          <a:noFill/>
          <a:ln cap="flat" cmpd="sng" w="9525">
            <a:solidFill>
              <a:srgbClr val="8051E3"/>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type="title"/>
          </p:nvPr>
        </p:nvSpPr>
        <p:spPr>
          <a:xfrm>
            <a:off x="504600" y="2688313"/>
            <a:ext cx="54663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Thank you!</a:t>
            </a:r>
            <a:endParaRPr/>
          </a:p>
        </p:txBody>
      </p:sp>
      <p:sp>
        <p:nvSpPr>
          <p:cNvPr id="233" name="Google Shape;233;p18"/>
          <p:cNvSpPr txBox="1"/>
          <p:nvPr>
            <p:ph idx="1" type="body"/>
          </p:nvPr>
        </p:nvSpPr>
        <p:spPr>
          <a:xfrm>
            <a:off x="504600" y="3286513"/>
            <a:ext cx="5466300" cy="711000"/>
          </a:xfrm>
          <a:prstGeom prst="rect">
            <a:avLst/>
          </a:prstGeom>
          <a:noFill/>
          <a:ln>
            <a:noFill/>
          </a:ln>
        </p:spPr>
        <p:txBody>
          <a:bodyPr anchorCtr="0" anchor="t" bIns="0" lIns="0" spcFirstLastPara="1" rIns="0" wrap="square" tIns="0">
            <a:spAutoFit/>
          </a:bodyPr>
          <a:lstStyle/>
          <a:p>
            <a:pPr indent="-317500" lvl="0" marL="457200" rtl="0" algn="l">
              <a:lnSpc>
                <a:spcPct val="115000"/>
              </a:lnSpc>
              <a:spcBef>
                <a:spcPts val="0"/>
              </a:spcBef>
              <a:spcAft>
                <a:spcPts val="0"/>
              </a:spcAft>
              <a:buSzPts val="1400"/>
              <a:buFont typeface="Inter"/>
              <a:buChar char="●"/>
            </a:pPr>
            <a:r>
              <a:rPr lang="en" sz="1400">
                <a:latin typeface="Inter"/>
                <a:ea typeface="Inter"/>
                <a:cs typeface="Inter"/>
                <a:sym typeface="Inter"/>
              </a:rPr>
              <a:t>@falkordb (LinkedIn/X)</a:t>
            </a:r>
            <a:endParaRPr sz="1400">
              <a:latin typeface="Inter"/>
              <a:ea typeface="Inter"/>
              <a:cs typeface="Inter"/>
              <a:sym typeface="Inter"/>
            </a:endParaRPr>
          </a:p>
          <a:p>
            <a:pPr indent="-317500" lvl="0" marL="457200" rtl="0" algn="l">
              <a:lnSpc>
                <a:spcPct val="115000"/>
              </a:lnSpc>
              <a:spcBef>
                <a:spcPts val="0"/>
              </a:spcBef>
              <a:spcAft>
                <a:spcPts val="0"/>
              </a:spcAft>
              <a:buSzPts val="1400"/>
              <a:buFont typeface="Inter"/>
              <a:buChar char="●"/>
            </a:pPr>
            <a:r>
              <a:rPr lang="en" sz="1400">
                <a:latin typeface="Inter"/>
                <a:ea typeface="Inter"/>
                <a:cs typeface="Inter"/>
                <a:sym typeface="Inter"/>
              </a:rPr>
              <a:t>Connect on </a:t>
            </a:r>
            <a:r>
              <a:rPr lang="en" sz="1400" u="sng">
                <a:solidFill>
                  <a:schemeClr val="hlink"/>
                </a:solidFill>
                <a:latin typeface="Inter"/>
                <a:ea typeface="Inter"/>
                <a:cs typeface="Inter"/>
                <a:sym typeface="Inter"/>
                <a:hlinkClick r:id="rId3"/>
              </a:rPr>
              <a:t>Discord</a:t>
            </a:r>
            <a:endParaRPr sz="1400">
              <a:latin typeface="Inter"/>
              <a:ea typeface="Inter"/>
              <a:cs typeface="Inter"/>
              <a:sym typeface="Inter"/>
            </a:endParaRPr>
          </a:p>
          <a:p>
            <a:pPr indent="-317500" lvl="0" marL="457200" rtl="0" algn="l">
              <a:lnSpc>
                <a:spcPct val="115000"/>
              </a:lnSpc>
              <a:spcBef>
                <a:spcPts val="0"/>
              </a:spcBef>
              <a:spcAft>
                <a:spcPts val="0"/>
              </a:spcAft>
              <a:buSzPts val="1400"/>
              <a:buFont typeface="Inter"/>
              <a:buChar char="●"/>
            </a:pPr>
            <a:r>
              <a:rPr lang="en" sz="1400">
                <a:latin typeface="Inter"/>
                <a:ea typeface="Inter"/>
                <a:cs typeface="Inter"/>
                <a:sym typeface="Inter"/>
              </a:rPr>
              <a:t>🔗 falkordb.com</a:t>
            </a:r>
            <a:endParaRPr sz="1400">
              <a:latin typeface="Inter"/>
              <a:ea typeface="Inter"/>
              <a:cs typeface="Inter"/>
              <a:sym typeface="Inter"/>
            </a:endParaRPr>
          </a:p>
        </p:txBody>
      </p:sp>
      <p:pic>
        <p:nvPicPr>
          <p:cNvPr id="234" name="Google Shape;234;p18" title="aml-network-analyzer.png"/>
          <p:cNvPicPr preferRelativeResize="0"/>
          <p:nvPr/>
        </p:nvPicPr>
        <p:blipFill rotWithShape="1">
          <a:blip r:embed="rId4">
            <a:alphaModFix/>
          </a:blip>
          <a:srcRect b="0" l="0" r="0" t="0"/>
          <a:stretch/>
        </p:blipFill>
        <p:spPr>
          <a:xfrm>
            <a:off x="4625425" y="453750"/>
            <a:ext cx="4236000" cy="4236000"/>
          </a:xfrm>
          <a:prstGeom prst="roundRect">
            <a:avLst>
              <a:gd fmla="val 1922" name="adj"/>
            </a:avLst>
          </a:prstGeom>
          <a:noFill/>
          <a:ln>
            <a:noFill/>
          </a:ln>
        </p:spPr>
      </p:pic>
      <p:pic>
        <p:nvPicPr>
          <p:cNvPr id="235" name="Google Shape;235;p18" title="falkordb.com.png"/>
          <p:cNvPicPr preferRelativeResize="0"/>
          <p:nvPr/>
        </p:nvPicPr>
        <p:blipFill rotWithShape="1">
          <a:blip r:embed="rId5">
            <a:alphaModFix/>
          </a:blip>
          <a:srcRect b="0" l="0" r="0" t="0"/>
          <a:stretch/>
        </p:blipFill>
        <p:spPr>
          <a:xfrm>
            <a:off x="504600" y="453751"/>
            <a:ext cx="1943400" cy="1943400"/>
          </a:xfrm>
          <a:prstGeom prst="roundRect">
            <a:avLst>
              <a:gd fmla="val 4259" name="adj"/>
            </a:avLst>
          </a:prstGeom>
          <a:noFill/>
          <a:ln cap="flat" cmpd="sng" w="9525">
            <a:solidFill>
              <a:srgbClr val="EEEEEE"/>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 name="Shape 239"/>
        <p:cNvGrpSpPr/>
        <p:nvPr/>
      </p:nvGrpSpPr>
      <p:grpSpPr>
        <a:xfrm>
          <a:off x="0" y="0"/>
          <a:ext cx="0" cy="0"/>
          <a:chOff x="0" y="0"/>
          <a:chExt cx="0" cy="0"/>
        </a:xfrm>
      </p:grpSpPr>
      <p:sp>
        <p:nvSpPr>
          <p:cNvPr id="240" name="Google Shape;240;p19"/>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Graph-Based Long-Term Memory</a:t>
            </a:r>
            <a:endParaRPr sz="2600"/>
          </a:p>
        </p:txBody>
      </p:sp>
      <p:sp>
        <p:nvSpPr>
          <p:cNvPr id="241" name="Google Shape;241;p19"/>
          <p:cNvSpPr txBox="1"/>
          <p:nvPr>
            <p:ph idx="1" type="body"/>
          </p:nvPr>
        </p:nvSpPr>
        <p:spPr>
          <a:xfrm>
            <a:off x="311700" y="1017725"/>
            <a:ext cx="85206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sz="1500"/>
              <a:t>Graphs = Smarter, Persistent AI Memory</a:t>
            </a:r>
            <a:endParaRPr sz="1500"/>
          </a:p>
        </p:txBody>
      </p:sp>
      <p:sp>
        <p:nvSpPr>
          <p:cNvPr id="242" name="Google Shape;242;p19"/>
          <p:cNvSpPr/>
          <p:nvPr/>
        </p:nvSpPr>
        <p:spPr>
          <a:xfrm>
            <a:off x="311700" y="1519050"/>
            <a:ext cx="3596700" cy="24465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274300" spcFirstLastPara="1" rIns="274300" wrap="square" tIns="91425">
            <a:noAutofit/>
          </a:bodyPr>
          <a:lstStyle/>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chemeClr val="dk1"/>
                </a:solidFill>
                <a:latin typeface="Inter"/>
                <a:ea typeface="Inter"/>
                <a:cs typeface="Inter"/>
                <a:sym typeface="Inter"/>
              </a:rPr>
              <a:t>How it works:</a:t>
            </a:r>
            <a:endParaRPr b="1" i="0" sz="1300" u="none" cap="none" strike="noStrike">
              <a:solidFill>
                <a:schemeClr val="dk1"/>
              </a:solidFill>
              <a:latin typeface="Inter"/>
              <a:ea typeface="Inter"/>
              <a:cs typeface="Inter"/>
              <a:sym typeface="Inter"/>
            </a:endParaRPr>
          </a:p>
          <a:p>
            <a:pPr indent="-311150" lvl="0" marL="457200" marR="0" rtl="0" algn="l">
              <a:lnSpc>
                <a:spcPct val="115000"/>
              </a:lnSpc>
              <a:spcBef>
                <a:spcPts val="120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Nodes store facts, preferences, projects</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Edges define relationships between them</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AI fetches relevant nodes dynamically during retrieval</a:t>
            </a:r>
            <a:endParaRPr b="1" i="0" sz="1300" u="none" cap="none" strike="noStrike">
              <a:solidFill>
                <a:schemeClr val="dk1"/>
              </a:solidFill>
              <a:latin typeface="Inter"/>
              <a:ea typeface="Inter"/>
              <a:cs typeface="Inter"/>
              <a:sym typeface="Inter"/>
            </a:endParaRPr>
          </a:p>
        </p:txBody>
      </p:sp>
      <p:sp>
        <p:nvSpPr>
          <p:cNvPr id="243" name="Google Shape;243;p19"/>
          <p:cNvSpPr/>
          <p:nvPr/>
        </p:nvSpPr>
        <p:spPr>
          <a:xfrm>
            <a:off x="4311525" y="1519050"/>
            <a:ext cx="4332600" cy="20124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274300" spcFirstLastPara="1" rIns="274300" wrap="square" tIns="91425">
            <a:noAutofit/>
          </a:bodyPr>
          <a:lstStyle/>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chemeClr val="dk1"/>
                </a:solidFill>
                <a:latin typeface="Inter"/>
                <a:ea typeface="Inter"/>
                <a:cs typeface="Inter"/>
                <a:sym typeface="Inter"/>
              </a:rPr>
              <a:t>Benefits:</a:t>
            </a:r>
            <a:endParaRPr b="1" i="0" sz="1300" u="none" cap="none" strike="noStrike">
              <a:solidFill>
                <a:schemeClr val="dk1"/>
              </a:solidFill>
              <a:latin typeface="Inter"/>
              <a:ea typeface="Inter"/>
              <a:cs typeface="Inter"/>
              <a:sym typeface="Inter"/>
            </a:endParaRPr>
          </a:p>
          <a:p>
            <a:pPr indent="-311150" lvl="0" marL="457200" marR="0" rtl="0" algn="l">
              <a:lnSpc>
                <a:spcPct val="115000"/>
              </a:lnSpc>
              <a:spcBef>
                <a:spcPts val="120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Context-rich personalization</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Intelligent connections between past interactions</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0" i="0" lang="en" sz="1300" u="none" cap="none" strike="noStrike">
                <a:solidFill>
                  <a:schemeClr val="dk1"/>
                </a:solidFill>
                <a:latin typeface="Inter"/>
                <a:ea typeface="Inter"/>
                <a:cs typeface="Inter"/>
                <a:sym typeface="Inter"/>
              </a:rPr>
              <a:t>Persistent memory with controlled relevance and privacy</a:t>
            </a:r>
            <a:endParaRPr b="1" i="0" sz="1300" u="none" cap="none" strike="noStrike">
              <a:solidFill>
                <a:schemeClr val="dk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311700" y="445025"/>
            <a:ext cx="8520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Performance &amp; DX</a:t>
            </a:r>
            <a:endParaRPr/>
          </a:p>
        </p:txBody>
      </p:sp>
      <p:sp>
        <p:nvSpPr>
          <p:cNvPr id="249" name="Google Shape;249;p20"/>
          <p:cNvSpPr txBox="1"/>
          <p:nvPr>
            <p:ph idx="1" type="body"/>
          </p:nvPr>
        </p:nvSpPr>
        <p:spPr>
          <a:xfrm>
            <a:off x="311700" y="1017725"/>
            <a:ext cx="85206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a:t>Fast graph memory retrieval with a dead-simple developer experience.</a:t>
            </a:r>
            <a:endParaRPr/>
          </a:p>
        </p:txBody>
      </p:sp>
      <p:sp>
        <p:nvSpPr>
          <p:cNvPr id="250" name="Google Shape;250;p20"/>
          <p:cNvSpPr/>
          <p:nvPr/>
        </p:nvSpPr>
        <p:spPr>
          <a:xfrm>
            <a:off x="480073" y="1405890"/>
            <a:ext cx="3086100" cy="891600"/>
          </a:xfrm>
          <a:prstGeom prst="roundRect">
            <a:avLst>
              <a:gd fmla="val 16667" name="adj"/>
            </a:avLst>
          </a:prstGeom>
          <a:solidFill>
            <a:srgbClr val="F5F5F7"/>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1" name="Google Shape;251;p20"/>
          <p:cNvSpPr/>
          <p:nvPr/>
        </p:nvSpPr>
        <p:spPr>
          <a:xfrm>
            <a:off x="480073" y="1405890"/>
            <a:ext cx="68700" cy="891600"/>
          </a:xfrm>
          <a:prstGeom prst="rect">
            <a:avLst/>
          </a:prstGeom>
          <a:solidFill>
            <a:srgbClr val="E91E63"/>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2" name="Google Shape;252;p20"/>
          <p:cNvSpPr txBox="1"/>
          <p:nvPr/>
        </p:nvSpPr>
        <p:spPr>
          <a:xfrm>
            <a:off x="754400" y="1474470"/>
            <a:ext cx="17145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91E63"/>
                </a:solidFill>
                <a:latin typeface="Arial Black"/>
                <a:ea typeface="Arial Black"/>
                <a:cs typeface="Arial Black"/>
                <a:sym typeface="Arial Black"/>
              </a:rPr>
              <a:t>&lt;140ms</a:t>
            </a:r>
            <a:endParaRPr b="0" i="0" sz="1100" u="none" cap="none" strike="noStrike">
              <a:solidFill>
                <a:srgbClr val="000000"/>
              </a:solidFill>
              <a:latin typeface="Arial"/>
              <a:ea typeface="Arial"/>
              <a:cs typeface="Arial"/>
              <a:sym typeface="Arial"/>
            </a:endParaRPr>
          </a:p>
        </p:txBody>
      </p:sp>
      <p:sp>
        <p:nvSpPr>
          <p:cNvPr id="253" name="Google Shape;253;p20"/>
          <p:cNvSpPr txBox="1"/>
          <p:nvPr/>
        </p:nvSpPr>
        <p:spPr>
          <a:xfrm>
            <a:off x="754400" y="1885950"/>
            <a:ext cx="13716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F2037"/>
                </a:solidFill>
                <a:latin typeface="Arial"/>
                <a:ea typeface="Arial"/>
                <a:cs typeface="Arial"/>
                <a:sym typeface="Arial"/>
              </a:rPr>
              <a:t>Query Latency</a:t>
            </a:r>
            <a:endParaRPr b="0" i="0" sz="1100" u="none" cap="none" strike="noStrike">
              <a:solidFill>
                <a:srgbClr val="000000"/>
              </a:solidFill>
              <a:latin typeface="Arial"/>
              <a:ea typeface="Arial"/>
              <a:cs typeface="Arial"/>
              <a:sym typeface="Arial"/>
            </a:endParaRPr>
          </a:p>
        </p:txBody>
      </p:sp>
      <p:sp>
        <p:nvSpPr>
          <p:cNvPr id="254" name="Google Shape;254;p20"/>
          <p:cNvSpPr txBox="1"/>
          <p:nvPr/>
        </p:nvSpPr>
        <p:spPr>
          <a:xfrm>
            <a:off x="2126037" y="1508760"/>
            <a:ext cx="1302900" cy="617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Sub-140ms graph traversal</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for memory retrieval</a:t>
            </a:r>
            <a:endParaRPr b="0" i="0" sz="1100" u="none" cap="none" strike="noStrike">
              <a:solidFill>
                <a:srgbClr val="000000"/>
              </a:solidFill>
              <a:latin typeface="Arial"/>
              <a:ea typeface="Arial"/>
              <a:cs typeface="Arial"/>
              <a:sym typeface="Arial"/>
            </a:endParaRPr>
          </a:p>
        </p:txBody>
      </p:sp>
      <p:sp>
        <p:nvSpPr>
          <p:cNvPr id="255" name="Google Shape;255;p20"/>
          <p:cNvSpPr/>
          <p:nvPr/>
        </p:nvSpPr>
        <p:spPr>
          <a:xfrm>
            <a:off x="480073" y="2503170"/>
            <a:ext cx="3086100" cy="891600"/>
          </a:xfrm>
          <a:prstGeom prst="roundRect">
            <a:avLst>
              <a:gd fmla="val 16667" name="adj"/>
            </a:avLst>
          </a:prstGeom>
          <a:solidFill>
            <a:srgbClr val="F5F5F7"/>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6" name="Google Shape;256;p20"/>
          <p:cNvSpPr/>
          <p:nvPr/>
        </p:nvSpPr>
        <p:spPr>
          <a:xfrm>
            <a:off x="480073" y="2503170"/>
            <a:ext cx="68700" cy="891600"/>
          </a:xfrm>
          <a:prstGeom prst="rect">
            <a:avLst/>
          </a:prstGeom>
          <a:solidFill>
            <a:srgbClr val="7C3AED"/>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7" name="Google Shape;257;p20"/>
          <p:cNvSpPr txBox="1"/>
          <p:nvPr/>
        </p:nvSpPr>
        <p:spPr>
          <a:xfrm>
            <a:off x="754400" y="2571750"/>
            <a:ext cx="17145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7C3AED"/>
                </a:solidFill>
                <a:latin typeface="Arial Black"/>
                <a:ea typeface="Arial Black"/>
                <a:cs typeface="Arial Black"/>
                <a:sym typeface="Arial Black"/>
              </a:rPr>
              <a:t>91%</a:t>
            </a:r>
            <a:endParaRPr b="0" i="0" sz="1100" u="none" cap="none" strike="noStrike">
              <a:solidFill>
                <a:srgbClr val="000000"/>
              </a:solidFill>
              <a:latin typeface="Arial"/>
              <a:ea typeface="Arial"/>
              <a:cs typeface="Arial"/>
              <a:sym typeface="Arial"/>
            </a:endParaRPr>
          </a:p>
        </p:txBody>
      </p:sp>
      <p:sp>
        <p:nvSpPr>
          <p:cNvPr id="258" name="Google Shape;258;p20"/>
          <p:cNvSpPr txBox="1"/>
          <p:nvPr/>
        </p:nvSpPr>
        <p:spPr>
          <a:xfrm>
            <a:off x="754400" y="2983230"/>
            <a:ext cx="13716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F2037"/>
                </a:solidFill>
                <a:latin typeface="Arial"/>
                <a:ea typeface="Arial"/>
                <a:cs typeface="Arial"/>
                <a:sym typeface="Arial"/>
              </a:rPr>
              <a:t>Faster Responses</a:t>
            </a:r>
            <a:endParaRPr b="0" i="0" sz="1100" u="none" cap="none" strike="noStrike">
              <a:solidFill>
                <a:srgbClr val="000000"/>
              </a:solidFill>
              <a:latin typeface="Arial"/>
              <a:ea typeface="Arial"/>
              <a:cs typeface="Arial"/>
              <a:sym typeface="Arial"/>
            </a:endParaRPr>
          </a:p>
        </p:txBody>
      </p:sp>
      <p:sp>
        <p:nvSpPr>
          <p:cNvPr id="259" name="Google Shape;259;p20"/>
          <p:cNvSpPr txBox="1"/>
          <p:nvPr/>
        </p:nvSpPr>
        <p:spPr>
          <a:xfrm>
            <a:off x="2126037" y="2606040"/>
            <a:ext cx="1302900" cy="617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Compared to vector-only</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retrieval approaches</a:t>
            </a:r>
            <a:endParaRPr b="0" i="0" sz="1100" u="none" cap="none" strike="noStrike">
              <a:solidFill>
                <a:srgbClr val="000000"/>
              </a:solidFill>
              <a:latin typeface="Arial"/>
              <a:ea typeface="Arial"/>
              <a:cs typeface="Arial"/>
              <a:sym typeface="Arial"/>
            </a:endParaRPr>
          </a:p>
        </p:txBody>
      </p:sp>
      <p:sp>
        <p:nvSpPr>
          <p:cNvPr id="260" name="Google Shape;260;p20"/>
          <p:cNvSpPr/>
          <p:nvPr/>
        </p:nvSpPr>
        <p:spPr>
          <a:xfrm>
            <a:off x="480073" y="3600450"/>
            <a:ext cx="3086100" cy="891600"/>
          </a:xfrm>
          <a:prstGeom prst="roundRect">
            <a:avLst>
              <a:gd fmla="val 16667" name="adj"/>
            </a:avLst>
          </a:prstGeom>
          <a:solidFill>
            <a:srgbClr val="F5F5F7"/>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1" name="Google Shape;261;p20"/>
          <p:cNvSpPr/>
          <p:nvPr/>
        </p:nvSpPr>
        <p:spPr>
          <a:xfrm>
            <a:off x="480073" y="3600450"/>
            <a:ext cx="68700" cy="891600"/>
          </a:xfrm>
          <a:prstGeom prst="rect">
            <a:avLst/>
          </a:prstGeom>
          <a:solidFill>
            <a:srgbClr val="06B6D4"/>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2" name="Google Shape;262;p20"/>
          <p:cNvSpPr txBox="1"/>
          <p:nvPr/>
        </p:nvSpPr>
        <p:spPr>
          <a:xfrm>
            <a:off x="754400" y="3669030"/>
            <a:ext cx="17145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6B6D4"/>
                </a:solidFill>
                <a:latin typeface="Arial Black"/>
                <a:ea typeface="Arial Black"/>
                <a:cs typeface="Arial Black"/>
                <a:sym typeface="Arial Black"/>
              </a:rPr>
              <a:t>90%</a:t>
            </a:r>
            <a:endParaRPr b="0" i="0" sz="1100" u="none" cap="none" strike="noStrike">
              <a:solidFill>
                <a:srgbClr val="000000"/>
              </a:solidFill>
              <a:latin typeface="Arial"/>
              <a:ea typeface="Arial"/>
              <a:cs typeface="Arial"/>
              <a:sym typeface="Arial"/>
            </a:endParaRPr>
          </a:p>
        </p:txBody>
      </p:sp>
      <p:sp>
        <p:nvSpPr>
          <p:cNvPr id="263" name="Google Shape;263;p20"/>
          <p:cNvSpPr txBox="1"/>
          <p:nvPr/>
        </p:nvSpPr>
        <p:spPr>
          <a:xfrm>
            <a:off x="754400" y="4080510"/>
            <a:ext cx="13716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F2037"/>
                </a:solidFill>
                <a:latin typeface="Arial"/>
                <a:ea typeface="Arial"/>
                <a:cs typeface="Arial"/>
                <a:sym typeface="Arial"/>
              </a:rPr>
              <a:t>Lower Token Cost</a:t>
            </a:r>
            <a:endParaRPr b="0" i="0" sz="1100" u="none" cap="none" strike="noStrike">
              <a:solidFill>
                <a:srgbClr val="000000"/>
              </a:solidFill>
              <a:latin typeface="Arial"/>
              <a:ea typeface="Arial"/>
              <a:cs typeface="Arial"/>
              <a:sym typeface="Arial"/>
            </a:endParaRPr>
          </a:p>
        </p:txBody>
      </p:sp>
      <p:sp>
        <p:nvSpPr>
          <p:cNvPr id="264" name="Google Shape;264;p20"/>
          <p:cNvSpPr txBox="1"/>
          <p:nvPr/>
        </p:nvSpPr>
        <p:spPr>
          <a:xfrm>
            <a:off x="2126037" y="3703320"/>
            <a:ext cx="1302900" cy="617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Hybrid retrieval mode</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reduces LLM token usage</a:t>
            </a:r>
            <a:endParaRPr b="0" i="0" sz="1100" u="none" cap="none" strike="noStrike">
              <a:solidFill>
                <a:srgbClr val="000000"/>
              </a:solidFill>
              <a:latin typeface="Arial"/>
              <a:ea typeface="Arial"/>
              <a:cs typeface="Arial"/>
              <a:sym typeface="Arial"/>
            </a:endParaRPr>
          </a:p>
        </p:txBody>
      </p:sp>
      <p:sp>
        <p:nvSpPr>
          <p:cNvPr id="265" name="Google Shape;265;p20"/>
          <p:cNvSpPr/>
          <p:nvPr/>
        </p:nvSpPr>
        <p:spPr>
          <a:xfrm>
            <a:off x="3840582" y="1405890"/>
            <a:ext cx="4800600" cy="3429000"/>
          </a:xfrm>
          <a:prstGeom prst="roundRect">
            <a:avLst>
              <a:gd fmla="val 16667" name="adj"/>
            </a:avLst>
          </a:prstGeom>
          <a:solidFill>
            <a:srgbClr val="1E1E2E"/>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6" name="Google Shape;266;p20"/>
          <p:cNvSpPr txBox="1"/>
          <p:nvPr/>
        </p:nvSpPr>
        <p:spPr>
          <a:xfrm>
            <a:off x="4046328" y="1474470"/>
            <a:ext cx="2057400" cy="274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8888AA"/>
                </a:solidFill>
                <a:latin typeface="Consolas"/>
                <a:ea typeface="Consolas"/>
                <a:cs typeface="Consolas"/>
                <a:sym typeface="Consolas"/>
              </a:rPr>
              <a:t>Quick Start</a:t>
            </a:r>
            <a:endParaRPr b="0" i="0" sz="1100" u="none" cap="none" strike="noStrike">
              <a:solidFill>
                <a:srgbClr val="000000"/>
              </a:solidFill>
              <a:latin typeface="Arial"/>
              <a:ea typeface="Arial"/>
              <a:cs typeface="Arial"/>
              <a:sym typeface="Arial"/>
            </a:endParaRPr>
          </a:p>
        </p:txBody>
      </p:sp>
      <p:sp>
        <p:nvSpPr>
          <p:cNvPr id="267" name="Google Shape;267;p20"/>
          <p:cNvSpPr txBox="1"/>
          <p:nvPr/>
        </p:nvSpPr>
        <p:spPr>
          <a:xfrm>
            <a:off x="4046328" y="1748790"/>
            <a:ext cx="4457700" cy="2949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CCDDCC"/>
                </a:solidFill>
                <a:latin typeface="Consolas"/>
                <a:ea typeface="Consolas"/>
                <a:cs typeface="Consolas"/>
                <a:sym typeface="Consolas"/>
              </a:rPr>
              <a:t>from mem0 import Memory</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from mem0_falkordb import FalkorDBGraphStore</a:t>
            </a:r>
            <a:br>
              <a:rPr b="0" i="0" lang="en" sz="800" u="none" cap="none" strike="noStrike">
                <a:solidFill>
                  <a:srgbClr val="CCDDCC"/>
                </a:solidFill>
                <a:latin typeface="Consolas"/>
                <a:ea typeface="Consolas"/>
                <a:cs typeface="Consolas"/>
                <a:sym typeface="Consolas"/>
              </a:rPr>
            </a:b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config = {</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"graph_store": {</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"provider": "falkordb",</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"config": {</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"host": "localhost",</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"port": 6379,</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a:t>
            </a:r>
            <a:br>
              <a:rPr b="0" i="0" lang="en" sz="800" u="none" cap="none" strike="noStrike">
                <a:solidFill>
                  <a:srgbClr val="CCDDCC"/>
                </a:solidFill>
                <a:latin typeface="Consolas"/>
                <a:ea typeface="Consolas"/>
                <a:cs typeface="Consolas"/>
                <a:sym typeface="Consolas"/>
              </a:rPr>
            </a:b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m = Memory.from_config(config)</a:t>
            </a:r>
            <a:br>
              <a:rPr b="0" i="0" lang="en" sz="800" u="none" cap="none" strike="noStrike">
                <a:solidFill>
                  <a:srgbClr val="CCDDCC"/>
                </a:solidFill>
                <a:latin typeface="Consolas"/>
                <a:ea typeface="Consolas"/>
                <a:cs typeface="Consolas"/>
                <a:sym typeface="Consolas"/>
              </a:rPr>
            </a:b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Add memories (auto-creates user graph)</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m.add("I love hiking in Japan",</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user_id="alice")</a:t>
            </a:r>
            <a:br>
              <a:rPr b="0" i="0" lang="en" sz="800" u="none" cap="none" strike="noStrike">
                <a:solidFill>
                  <a:srgbClr val="CCDDCC"/>
                </a:solidFill>
                <a:latin typeface="Consolas"/>
                <a:ea typeface="Consolas"/>
                <a:cs typeface="Consolas"/>
                <a:sym typeface="Consolas"/>
              </a:rPr>
            </a:b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Search across relationships</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results = m.search(</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"outdoor activities",</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    user_id="alice"</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p:nvPr/>
        </p:nvSpPr>
        <p:spPr>
          <a:xfrm>
            <a:off x="224900" y="1605575"/>
            <a:ext cx="6214200" cy="23154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Mono"/>
              <a:ea typeface="Fira Mono"/>
              <a:cs typeface="Fira Mono"/>
              <a:sym typeface="Fira Mono"/>
            </a:endParaRPr>
          </a:p>
        </p:txBody>
      </p:sp>
      <p:sp>
        <p:nvSpPr>
          <p:cNvPr id="68" name="Google Shape;68;p2"/>
          <p:cNvSpPr txBox="1"/>
          <p:nvPr>
            <p:ph type="title"/>
          </p:nvPr>
        </p:nvSpPr>
        <p:spPr>
          <a:xfrm>
            <a:off x="311700" y="445025"/>
            <a:ext cx="8520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A market-proven technology</a:t>
            </a:r>
            <a:endParaRPr/>
          </a:p>
        </p:txBody>
      </p:sp>
      <p:sp>
        <p:nvSpPr>
          <p:cNvPr id="69" name="Google Shape;69;p2"/>
          <p:cNvSpPr txBox="1"/>
          <p:nvPr>
            <p:ph idx="1" type="body"/>
          </p:nvPr>
        </p:nvSpPr>
        <p:spPr>
          <a:xfrm>
            <a:off x="311700" y="1017725"/>
            <a:ext cx="85206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a:t>Ultra-fast, fully open-source graph database</a:t>
            </a:r>
            <a:endParaRPr/>
          </a:p>
        </p:txBody>
      </p:sp>
      <p:grpSp>
        <p:nvGrpSpPr>
          <p:cNvPr id="70" name="Google Shape;70;p2"/>
          <p:cNvGrpSpPr/>
          <p:nvPr/>
        </p:nvGrpSpPr>
        <p:grpSpPr>
          <a:xfrm>
            <a:off x="579457" y="3399124"/>
            <a:ext cx="784862" cy="181084"/>
            <a:chOff x="800100" y="975375"/>
            <a:chExt cx="2323451" cy="575600"/>
          </a:xfrm>
        </p:grpSpPr>
        <p:pic>
          <p:nvPicPr>
            <p:cNvPr id="71" name="Google Shape;71;p2"/>
            <p:cNvPicPr preferRelativeResize="0"/>
            <p:nvPr/>
          </p:nvPicPr>
          <p:blipFill rotWithShape="1">
            <a:blip r:embed="rId3">
              <a:alphaModFix/>
            </a:blip>
            <a:srcRect b="0" l="0" r="0" t="0"/>
            <a:stretch/>
          </p:blipFill>
          <p:spPr>
            <a:xfrm>
              <a:off x="800100" y="975375"/>
              <a:ext cx="814699" cy="575600"/>
            </a:xfrm>
            <a:prstGeom prst="rect">
              <a:avLst/>
            </a:prstGeom>
            <a:noFill/>
            <a:ln>
              <a:noFill/>
            </a:ln>
          </p:spPr>
        </p:pic>
        <p:pic>
          <p:nvPicPr>
            <p:cNvPr id="72" name="Google Shape;72;p2"/>
            <p:cNvPicPr preferRelativeResize="0"/>
            <p:nvPr/>
          </p:nvPicPr>
          <p:blipFill rotWithShape="1">
            <a:blip r:embed="rId4">
              <a:alphaModFix/>
            </a:blip>
            <a:srcRect b="0" l="0" r="0" t="0"/>
            <a:stretch/>
          </p:blipFill>
          <p:spPr>
            <a:xfrm>
              <a:off x="1614800" y="1011086"/>
              <a:ext cx="1508751" cy="504175"/>
            </a:xfrm>
            <a:prstGeom prst="rect">
              <a:avLst/>
            </a:prstGeom>
            <a:noFill/>
            <a:ln>
              <a:noFill/>
            </a:ln>
          </p:spPr>
        </p:pic>
      </p:grpSp>
      <p:pic>
        <p:nvPicPr>
          <p:cNvPr id="73" name="Google Shape;73;p2"/>
          <p:cNvPicPr preferRelativeResize="0"/>
          <p:nvPr/>
        </p:nvPicPr>
        <p:blipFill rotWithShape="1">
          <a:blip r:embed="rId5">
            <a:alphaModFix/>
          </a:blip>
          <a:srcRect b="0" l="0" r="0" t="0"/>
          <a:stretch/>
        </p:blipFill>
        <p:spPr>
          <a:xfrm>
            <a:off x="847150" y="3045514"/>
            <a:ext cx="249475" cy="268000"/>
          </a:xfrm>
          <a:prstGeom prst="rect">
            <a:avLst/>
          </a:prstGeom>
          <a:noFill/>
          <a:ln>
            <a:noFill/>
          </a:ln>
        </p:spPr>
      </p:pic>
      <p:pic>
        <p:nvPicPr>
          <p:cNvPr id="74" name="Google Shape;74;p2"/>
          <p:cNvPicPr preferRelativeResize="0"/>
          <p:nvPr/>
        </p:nvPicPr>
        <p:blipFill rotWithShape="1">
          <a:blip r:embed="rId6">
            <a:alphaModFix/>
          </a:blip>
          <a:srcRect b="0" l="0" r="0" t="0"/>
          <a:stretch/>
        </p:blipFill>
        <p:spPr>
          <a:xfrm>
            <a:off x="478352" y="1924964"/>
            <a:ext cx="987075" cy="918925"/>
          </a:xfrm>
          <a:prstGeom prst="rect">
            <a:avLst/>
          </a:prstGeom>
          <a:noFill/>
          <a:ln>
            <a:noFill/>
          </a:ln>
        </p:spPr>
      </p:pic>
      <p:sp>
        <p:nvSpPr>
          <p:cNvPr id="75" name="Google Shape;75;p2"/>
          <p:cNvSpPr txBox="1"/>
          <p:nvPr>
            <p:ph idx="1" type="body"/>
          </p:nvPr>
        </p:nvSpPr>
        <p:spPr>
          <a:xfrm>
            <a:off x="1812425" y="2034925"/>
            <a:ext cx="4530900" cy="1608600"/>
          </a:xfrm>
          <a:prstGeom prst="rect">
            <a:avLst/>
          </a:prstGeom>
          <a:noFill/>
          <a:ln>
            <a:noFill/>
          </a:ln>
        </p:spPr>
        <p:txBody>
          <a:bodyPr anchorCtr="0" anchor="t" bIns="0" lIns="0" spcFirstLastPara="1" rIns="0" wrap="square" tIns="0">
            <a:spAutoFit/>
          </a:bodyPr>
          <a:lstStyle/>
          <a:p>
            <a:pPr indent="-317500" lvl="0" marL="457200" rtl="0" algn="l">
              <a:lnSpc>
                <a:spcPct val="115000"/>
              </a:lnSpc>
              <a:spcBef>
                <a:spcPts val="0"/>
              </a:spcBef>
              <a:spcAft>
                <a:spcPts val="0"/>
              </a:spcAft>
              <a:buSzPts val="1400"/>
              <a:buChar char="●"/>
            </a:pPr>
            <a:r>
              <a:rPr lang="en" sz="1400"/>
              <a:t>Used by tier-1 enterprises</a:t>
            </a:r>
            <a:endParaRPr sz="1400"/>
          </a:p>
          <a:p>
            <a:pPr indent="-317500" lvl="0" marL="457200" rtl="0" algn="l">
              <a:lnSpc>
                <a:spcPct val="115000"/>
              </a:lnSpc>
              <a:spcBef>
                <a:spcPts val="0"/>
              </a:spcBef>
              <a:spcAft>
                <a:spcPts val="0"/>
              </a:spcAft>
              <a:buSzPts val="1400"/>
              <a:buChar char="●"/>
            </a:pPr>
            <a:r>
              <a:rPr lang="en" sz="1400"/>
              <a:t>Built on RedisGraph technology</a:t>
            </a:r>
            <a:endParaRPr sz="1400"/>
          </a:p>
          <a:p>
            <a:pPr indent="-317500" lvl="0" marL="457200" rtl="0" algn="l">
              <a:lnSpc>
                <a:spcPct val="115000"/>
              </a:lnSpc>
              <a:spcBef>
                <a:spcPts val="0"/>
              </a:spcBef>
              <a:spcAft>
                <a:spcPts val="0"/>
              </a:spcAft>
              <a:buSzPts val="1400"/>
              <a:buChar char="●"/>
            </a:pPr>
            <a:r>
              <a:rPr lang="en" sz="1400"/>
              <a:t>Supports vector + full-text search</a:t>
            </a:r>
            <a:endParaRPr sz="1400"/>
          </a:p>
          <a:p>
            <a:pPr indent="-317500" lvl="0" marL="457200" rtl="0" algn="l">
              <a:lnSpc>
                <a:spcPct val="115000"/>
              </a:lnSpc>
              <a:spcBef>
                <a:spcPts val="0"/>
              </a:spcBef>
              <a:spcAft>
                <a:spcPts val="0"/>
              </a:spcAft>
              <a:buSzPts val="1400"/>
              <a:buChar char="●"/>
            </a:pPr>
            <a:r>
              <a:rPr lang="en" sz="1400"/>
              <a:t>Built-in multi-graph / multi-tenancy</a:t>
            </a:r>
            <a:endParaRPr sz="1400"/>
          </a:p>
          <a:p>
            <a:pPr indent="-317500" lvl="0" marL="457200" rtl="0" algn="l">
              <a:lnSpc>
                <a:spcPct val="115000"/>
              </a:lnSpc>
              <a:spcBef>
                <a:spcPts val="0"/>
              </a:spcBef>
              <a:spcAft>
                <a:spcPts val="0"/>
              </a:spcAft>
              <a:buSzPts val="1400"/>
              <a:buChar char="●"/>
            </a:pPr>
            <a:r>
              <a:rPr lang="en" sz="1400"/>
              <a:t>Sparse matrix engine for speed</a:t>
            </a:r>
            <a:endParaRPr sz="1400"/>
          </a:p>
          <a:p>
            <a:pPr indent="0" lvl="0" marL="0" rtl="0" algn="l">
              <a:lnSpc>
                <a:spcPct val="115000"/>
              </a:lnSpc>
              <a:spcBef>
                <a:spcPts val="1200"/>
              </a:spcBef>
              <a:spcAft>
                <a:spcPts val="1200"/>
              </a:spcAft>
              <a:buSzPts val="1800"/>
              <a:buNone/>
            </a:pPr>
            <a:r>
              <a:t/>
            </a:r>
            <a:endParaRPr sz="1400"/>
          </a:p>
        </p:txBody>
      </p:sp>
      <p:pic>
        <p:nvPicPr>
          <p:cNvPr id="76" name="Google Shape;76;p2"/>
          <p:cNvPicPr preferRelativeResize="0"/>
          <p:nvPr/>
        </p:nvPicPr>
        <p:blipFill rotWithShape="1">
          <a:blip r:embed="rId7">
            <a:alphaModFix/>
          </a:blip>
          <a:srcRect b="0" l="1019" r="0" t="0"/>
          <a:stretch/>
        </p:blipFill>
        <p:spPr>
          <a:xfrm>
            <a:off x="3710550" y="3558672"/>
            <a:ext cx="5121750" cy="1427550"/>
          </a:xfrm>
          <a:prstGeom prst="rect">
            <a:avLst/>
          </a:prstGeom>
          <a:solidFill>
            <a:srgbClr val="FFFFFF"/>
          </a:solidFill>
          <a:ln>
            <a:noFill/>
          </a:ln>
          <a:effectLst>
            <a:outerShdw blurRad="300038" rotWithShape="0" algn="bl" dir="5400000" dist="19050">
              <a:srgbClr val="000000">
                <a:alpha val="12156"/>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271" name="Shape 271"/>
        <p:cNvGrpSpPr/>
        <p:nvPr/>
      </p:nvGrpSpPr>
      <p:grpSpPr>
        <a:xfrm>
          <a:off x="0" y="0"/>
          <a:ext cx="0" cy="0"/>
          <a:chOff x="0" y="0"/>
          <a:chExt cx="0" cy="0"/>
        </a:xfrm>
      </p:grpSpPr>
      <p:sp>
        <p:nvSpPr>
          <p:cNvPr id="272" name="Google Shape;272;p21"/>
          <p:cNvSpPr/>
          <p:nvPr/>
        </p:nvSpPr>
        <p:spPr>
          <a:xfrm>
            <a:off x="0" y="0"/>
            <a:ext cx="1310100" cy="41100"/>
          </a:xfrm>
          <a:prstGeom prst="rect">
            <a:avLst/>
          </a:prstGeom>
          <a:solidFill>
            <a:srgbClr val="E91E63"/>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3" name="Google Shape;273;p21"/>
          <p:cNvSpPr/>
          <p:nvPr/>
        </p:nvSpPr>
        <p:spPr>
          <a:xfrm>
            <a:off x="1306287" y="0"/>
            <a:ext cx="1310100" cy="41100"/>
          </a:xfrm>
          <a:prstGeom prst="rect">
            <a:avLst/>
          </a:prstGeom>
          <a:solidFill>
            <a:srgbClr val="F44336"/>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4" name="Google Shape;274;p21"/>
          <p:cNvSpPr/>
          <p:nvPr/>
        </p:nvSpPr>
        <p:spPr>
          <a:xfrm>
            <a:off x="2612575" y="0"/>
            <a:ext cx="1310100" cy="41100"/>
          </a:xfrm>
          <a:prstGeom prst="rect">
            <a:avLst/>
          </a:prstGeom>
          <a:solidFill>
            <a:srgbClr val="FF9800"/>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5" name="Google Shape;275;p21"/>
          <p:cNvSpPr/>
          <p:nvPr/>
        </p:nvSpPr>
        <p:spPr>
          <a:xfrm>
            <a:off x="3918863" y="0"/>
            <a:ext cx="1310100" cy="41100"/>
          </a:xfrm>
          <a:prstGeom prst="rect">
            <a:avLst/>
          </a:prstGeom>
          <a:solidFill>
            <a:srgbClr val="FFEB3B"/>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6" name="Google Shape;276;p21"/>
          <p:cNvSpPr/>
          <p:nvPr/>
        </p:nvSpPr>
        <p:spPr>
          <a:xfrm>
            <a:off x="5225151" y="0"/>
            <a:ext cx="1310100" cy="41100"/>
          </a:xfrm>
          <a:prstGeom prst="rect">
            <a:avLst/>
          </a:prstGeom>
          <a:solidFill>
            <a:srgbClr val="4CAF50"/>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7" name="Google Shape;277;p21"/>
          <p:cNvSpPr/>
          <p:nvPr/>
        </p:nvSpPr>
        <p:spPr>
          <a:xfrm>
            <a:off x="6531439" y="0"/>
            <a:ext cx="1310100" cy="41100"/>
          </a:xfrm>
          <a:prstGeom prst="rect">
            <a:avLst/>
          </a:prstGeom>
          <a:solidFill>
            <a:srgbClr val="2196F3"/>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8" name="Google Shape;278;p21"/>
          <p:cNvSpPr/>
          <p:nvPr/>
        </p:nvSpPr>
        <p:spPr>
          <a:xfrm>
            <a:off x="7837727" y="0"/>
            <a:ext cx="1310100" cy="41100"/>
          </a:xfrm>
          <a:prstGeom prst="rect">
            <a:avLst/>
          </a:prstGeom>
          <a:solidFill>
            <a:srgbClr val="7C3AED"/>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9" name="Google Shape;279;p21"/>
          <p:cNvSpPr txBox="1"/>
          <p:nvPr/>
        </p:nvSpPr>
        <p:spPr>
          <a:xfrm>
            <a:off x="480073" y="240030"/>
            <a:ext cx="6858300" cy="48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1F2037"/>
                </a:solidFill>
                <a:latin typeface="Arial Black"/>
                <a:ea typeface="Arial Black"/>
                <a:cs typeface="Arial Black"/>
                <a:sym typeface="Arial Black"/>
              </a:rPr>
              <a:t>Graph-Based Long-Term Memory</a:t>
            </a:r>
            <a:endParaRPr b="0" i="0" sz="1100" u="none" cap="none" strike="noStrike">
              <a:solidFill>
                <a:srgbClr val="000000"/>
              </a:solidFill>
              <a:latin typeface="Arial"/>
              <a:ea typeface="Arial"/>
              <a:cs typeface="Arial"/>
              <a:sym typeface="Arial"/>
            </a:endParaRPr>
          </a:p>
        </p:txBody>
      </p:sp>
      <p:sp>
        <p:nvSpPr>
          <p:cNvPr id="280" name="Google Shape;280;p21"/>
          <p:cNvSpPr txBox="1"/>
          <p:nvPr/>
        </p:nvSpPr>
        <p:spPr>
          <a:xfrm>
            <a:off x="480073" y="720090"/>
            <a:ext cx="6858300" cy="274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6B7280"/>
                </a:solidFill>
                <a:latin typeface="Arial"/>
                <a:ea typeface="Arial"/>
                <a:cs typeface="Arial"/>
                <a:sym typeface="Arial"/>
              </a:rPr>
              <a:t>Graphs = Smarter, Persistent AI Memory</a:t>
            </a:r>
            <a:endParaRPr b="0" i="0" sz="1100" u="none" cap="none" strike="noStrike">
              <a:solidFill>
                <a:srgbClr val="000000"/>
              </a:solidFill>
              <a:latin typeface="Arial"/>
              <a:ea typeface="Arial"/>
              <a:cs typeface="Arial"/>
              <a:sym typeface="Arial"/>
            </a:endParaRPr>
          </a:p>
        </p:txBody>
      </p:sp>
      <p:sp>
        <p:nvSpPr>
          <p:cNvPr id="281" name="Google Shape;281;p21"/>
          <p:cNvSpPr/>
          <p:nvPr/>
        </p:nvSpPr>
        <p:spPr>
          <a:xfrm>
            <a:off x="480073" y="1165860"/>
            <a:ext cx="3771900" cy="3291900"/>
          </a:xfrm>
          <a:prstGeom prst="roundRect">
            <a:avLst>
              <a:gd fmla="val 16667" name="adj"/>
            </a:avLst>
          </a:prstGeom>
          <a:solidFill>
            <a:srgbClr val="F5F5F7"/>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2" name="Google Shape;282;p21"/>
          <p:cNvSpPr txBox="1"/>
          <p:nvPr/>
        </p:nvSpPr>
        <p:spPr>
          <a:xfrm>
            <a:off x="754400" y="1303020"/>
            <a:ext cx="2743200" cy="274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F2037"/>
                </a:solidFill>
                <a:latin typeface="Arial"/>
                <a:ea typeface="Arial"/>
                <a:cs typeface="Arial"/>
                <a:sym typeface="Arial"/>
              </a:rPr>
              <a:t>How It Works</a:t>
            </a:r>
            <a:endParaRPr b="0" i="0" sz="1100" u="none" cap="none" strike="noStrike">
              <a:solidFill>
                <a:srgbClr val="000000"/>
              </a:solidFill>
              <a:latin typeface="Arial"/>
              <a:ea typeface="Arial"/>
              <a:cs typeface="Arial"/>
              <a:sym typeface="Arial"/>
            </a:endParaRPr>
          </a:p>
        </p:txBody>
      </p:sp>
      <p:sp>
        <p:nvSpPr>
          <p:cNvPr id="283" name="Google Shape;283;p21"/>
          <p:cNvSpPr/>
          <p:nvPr/>
        </p:nvSpPr>
        <p:spPr>
          <a:xfrm>
            <a:off x="809266" y="1735074"/>
            <a:ext cx="164700" cy="164700"/>
          </a:xfrm>
          <a:prstGeom prst="ellipse">
            <a:avLst/>
          </a:prstGeom>
          <a:solidFill>
            <a:srgbClr val="E91E63"/>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4" name="Google Shape;284;p21"/>
          <p:cNvSpPr txBox="1"/>
          <p:nvPr/>
        </p:nvSpPr>
        <p:spPr>
          <a:xfrm>
            <a:off x="1097309" y="1680210"/>
            <a:ext cx="8232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1F2037"/>
                </a:solidFill>
                <a:latin typeface="Arial"/>
                <a:ea typeface="Arial"/>
                <a:cs typeface="Arial"/>
                <a:sym typeface="Arial"/>
              </a:rPr>
              <a:t>Nodes</a:t>
            </a:r>
            <a:endParaRPr b="0" i="0" sz="1100" u="none" cap="none" strike="noStrike">
              <a:solidFill>
                <a:srgbClr val="000000"/>
              </a:solidFill>
              <a:latin typeface="Arial"/>
              <a:ea typeface="Arial"/>
              <a:cs typeface="Arial"/>
              <a:sym typeface="Arial"/>
            </a:endParaRPr>
          </a:p>
        </p:txBody>
      </p:sp>
      <p:sp>
        <p:nvSpPr>
          <p:cNvPr id="285" name="Google Shape;285;p21"/>
          <p:cNvSpPr txBox="1"/>
          <p:nvPr/>
        </p:nvSpPr>
        <p:spPr>
          <a:xfrm>
            <a:off x="1097309" y="1885950"/>
            <a:ext cx="28806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store facts, preferences, projects, and</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user interactions as discrete entities</a:t>
            </a:r>
            <a:endParaRPr b="0" i="0" sz="1100" u="none" cap="none" strike="noStrike">
              <a:solidFill>
                <a:srgbClr val="000000"/>
              </a:solidFill>
              <a:latin typeface="Arial"/>
              <a:ea typeface="Arial"/>
              <a:cs typeface="Arial"/>
              <a:sym typeface="Arial"/>
            </a:endParaRPr>
          </a:p>
        </p:txBody>
      </p:sp>
      <p:sp>
        <p:nvSpPr>
          <p:cNvPr id="286" name="Google Shape;286;p21"/>
          <p:cNvSpPr/>
          <p:nvPr/>
        </p:nvSpPr>
        <p:spPr>
          <a:xfrm>
            <a:off x="809266" y="2386584"/>
            <a:ext cx="164700" cy="164700"/>
          </a:xfrm>
          <a:prstGeom prst="ellipse">
            <a:avLst/>
          </a:prstGeom>
          <a:solidFill>
            <a:srgbClr val="7C3AED"/>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7" name="Google Shape;287;p21"/>
          <p:cNvSpPr txBox="1"/>
          <p:nvPr/>
        </p:nvSpPr>
        <p:spPr>
          <a:xfrm>
            <a:off x="1097309" y="2331720"/>
            <a:ext cx="8232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1F2037"/>
                </a:solidFill>
                <a:latin typeface="Arial"/>
                <a:ea typeface="Arial"/>
                <a:cs typeface="Arial"/>
                <a:sym typeface="Arial"/>
              </a:rPr>
              <a:t>Edges</a:t>
            </a:r>
            <a:endParaRPr b="0" i="0" sz="1100" u="none" cap="none" strike="noStrike">
              <a:solidFill>
                <a:srgbClr val="000000"/>
              </a:solidFill>
              <a:latin typeface="Arial"/>
              <a:ea typeface="Arial"/>
              <a:cs typeface="Arial"/>
              <a:sym typeface="Arial"/>
            </a:endParaRPr>
          </a:p>
        </p:txBody>
      </p:sp>
      <p:sp>
        <p:nvSpPr>
          <p:cNvPr id="288" name="Google Shape;288;p21"/>
          <p:cNvSpPr txBox="1"/>
          <p:nvPr/>
        </p:nvSpPr>
        <p:spPr>
          <a:xfrm>
            <a:off x="1097309" y="2537460"/>
            <a:ext cx="28806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define typed relationships between nodes</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(e.g., FOLLOWS_DIET, ALLERGIC_TO, WORKS_ON)</a:t>
            </a:r>
            <a:endParaRPr b="0" i="0" sz="1100" u="none" cap="none" strike="noStrike">
              <a:solidFill>
                <a:srgbClr val="000000"/>
              </a:solidFill>
              <a:latin typeface="Arial"/>
              <a:ea typeface="Arial"/>
              <a:cs typeface="Arial"/>
              <a:sym typeface="Arial"/>
            </a:endParaRPr>
          </a:p>
        </p:txBody>
      </p:sp>
      <p:sp>
        <p:nvSpPr>
          <p:cNvPr id="289" name="Google Shape;289;p21"/>
          <p:cNvSpPr/>
          <p:nvPr/>
        </p:nvSpPr>
        <p:spPr>
          <a:xfrm>
            <a:off x="809266" y="3038094"/>
            <a:ext cx="164700" cy="164700"/>
          </a:xfrm>
          <a:prstGeom prst="ellipse">
            <a:avLst/>
          </a:prstGeom>
          <a:solidFill>
            <a:srgbClr val="06B6D4"/>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0" name="Google Shape;290;p21"/>
          <p:cNvSpPr txBox="1"/>
          <p:nvPr/>
        </p:nvSpPr>
        <p:spPr>
          <a:xfrm>
            <a:off x="1097309" y="2983230"/>
            <a:ext cx="8232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1F2037"/>
                </a:solidFill>
                <a:latin typeface="Arial"/>
                <a:ea typeface="Arial"/>
                <a:cs typeface="Arial"/>
                <a:sym typeface="Arial"/>
              </a:rPr>
              <a:t>Retrieval</a:t>
            </a:r>
            <a:endParaRPr b="0" i="0" sz="1100" u="none" cap="none" strike="noStrike">
              <a:solidFill>
                <a:srgbClr val="000000"/>
              </a:solidFill>
              <a:latin typeface="Arial"/>
              <a:ea typeface="Arial"/>
              <a:cs typeface="Arial"/>
              <a:sym typeface="Arial"/>
            </a:endParaRPr>
          </a:p>
        </p:txBody>
      </p:sp>
      <p:sp>
        <p:nvSpPr>
          <p:cNvPr id="291" name="Google Shape;291;p21"/>
          <p:cNvSpPr txBox="1"/>
          <p:nvPr/>
        </p:nvSpPr>
        <p:spPr>
          <a:xfrm>
            <a:off x="1097309" y="3188970"/>
            <a:ext cx="28806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AI traverses relevant subgraph dynamically</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at query time via multi-hop Cypher queries</a:t>
            </a:r>
            <a:endParaRPr b="0" i="0" sz="1100" u="none" cap="none" strike="noStrike">
              <a:solidFill>
                <a:srgbClr val="000000"/>
              </a:solidFill>
              <a:latin typeface="Arial"/>
              <a:ea typeface="Arial"/>
              <a:cs typeface="Arial"/>
              <a:sym typeface="Arial"/>
            </a:endParaRPr>
          </a:p>
        </p:txBody>
      </p:sp>
      <p:sp>
        <p:nvSpPr>
          <p:cNvPr id="292" name="Google Shape;292;p21"/>
          <p:cNvSpPr/>
          <p:nvPr/>
        </p:nvSpPr>
        <p:spPr>
          <a:xfrm>
            <a:off x="809266" y="3689604"/>
            <a:ext cx="164700" cy="164700"/>
          </a:xfrm>
          <a:prstGeom prst="ellipse">
            <a:avLst/>
          </a:prstGeom>
          <a:solidFill>
            <a:srgbClr val="10B981"/>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3" name="Google Shape;293;p21"/>
          <p:cNvSpPr txBox="1"/>
          <p:nvPr/>
        </p:nvSpPr>
        <p:spPr>
          <a:xfrm>
            <a:off x="1097309" y="3634740"/>
            <a:ext cx="8232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1F2037"/>
                </a:solidFill>
                <a:latin typeface="Arial"/>
                <a:ea typeface="Arial"/>
                <a:cs typeface="Arial"/>
                <a:sym typeface="Arial"/>
              </a:rPr>
              <a:t>Updates</a:t>
            </a:r>
            <a:endParaRPr b="0" i="0" sz="1100" u="none" cap="none" strike="noStrike">
              <a:solidFill>
                <a:srgbClr val="000000"/>
              </a:solidFill>
              <a:latin typeface="Arial"/>
              <a:ea typeface="Arial"/>
              <a:cs typeface="Arial"/>
              <a:sym typeface="Arial"/>
            </a:endParaRPr>
          </a:p>
        </p:txBody>
      </p:sp>
      <p:sp>
        <p:nvSpPr>
          <p:cNvPr id="294" name="Google Shape;294;p21"/>
          <p:cNvSpPr txBox="1"/>
          <p:nvPr/>
        </p:nvSpPr>
        <p:spPr>
          <a:xfrm>
            <a:off x="1097309" y="3840480"/>
            <a:ext cx="2880600" cy="41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6B7280"/>
                </a:solidFill>
                <a:latin typeface="Arial"/>
                <a:ea typeface="Arial"/>
                <a:cs typeface="Arial"/>
                <a:sym typeface="Arial"/>
              </a:rPr>
              <a:t>new interactions update existing nodes or</a:t>
            </a:r>
            <a:br>
              <a:rPr b="0" i="0" lang="en" sz="800" u="none" cap="none" strike="noStrike">
                <a:solidFill>
                  <a:srgbClr val="6B7280"/>
                </a:solidFill>
                <a:latin typeface="Arial"/>
                <a:ea typeface="Arial"/>
                <a:cs typeface="Arial"/>
                <a:sym typeface="Arial"/>
              </a:rPr>
            </a:br>
            <a:r>
              <a:rPr b="0" i="0" lang="en" sz="800" u="none" cap="none" strike="noStrike">
                <a:solidFill>
                  <a:srgbClr val="6B7280"/>
                </a:solidFill>
                <a:latin typeface="Arial"/>
                <a:ea typeface="Arial"/>
                <a:cs typeface="Arial"/>
                <a:sym typeface="Arial"/>
              </a:rPr>
              <a:t>create new connections — memory evolves</a:t>
            </a:r>
            <a:endParaRPr b="0" i="0" sz="1100" u="none" cap="none" strike="noStrike">
              <a:solidFill>
                <a:srgbClr val="000000"/>
              </a:solidFill>
              <a:latin typeface="Arial"/>
              <a:ea typeface="Arial"/>
              <a:cs typeface="Arial"/>
              <a:sym typeface="Arial"/>
            </a:endParaRPr>
          </a:p>
        </p:txBody>
      </p:sp>
      <p:sp>
        <p:nvSpPr>
          <p:cNvPr id="295" name="Google Shape;295;p21"/>
          <p:cNvSpPr/>
          <p:nvPr/>
        </p:nvSpPr>
        <p:spPr>
          <a:xfrm>
            <a:off x="4663564" y="1165860"/>
            <a:ext cx="3977700" cy="1509000"/>
          </a:xfrm>
          <a:prstGeom prst="roundRect">
            <a:avLst>
              <a:gd fmla="val 16667" name="adj"/>
            </a:avLst>
          </a:prstGeom>
          <a:solidFill>
            <a:srgbClr val="ECFDF5"/>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6" name="Google Shape;296;p21"/>
          <p:cNvSpPr txBox="1"/>
          <p:nvPr/>
        </p:nvSpPr>
        <p:spPr>
          <a:xfrm>
            <a:off x="4869310" y="1303020"/>
            <a:ext cx="2743200" cy="274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59669"/>
                </a:solidFill>
                <a:latin typeface="Arial"/>
                <a:ea typeface="Arial"/>
                <a:cs typeface="Arial"/>
                <a:sym typeface="Arial"/>
              </a:rPr>
              <a:t>Benefits</a:t>
            </a:r>
            <a:endParaRPr b="0" i="0" sz="1100" u="none" cap="none" strike="noStrike">
              <a:solidFill>
                <a:srgbClr val="000000"/>
              </a:solidFill>
              <a:latin typeface="Arial"/>
              <a:ea typeface="Arial"/>
              <a:cs typeface="Arial"/>
              <a:sym typeface="Arial"/>
            </a:endParaRPr>
          </a:p>
        </p:txBody>
      </p:sp>
      <p:sp>
        <p:nvSpPr>
          <p:cNvPr id="297" name="Google Shape;297;p21"/>
          <p:cNvSpPr txBox="1"/>
          <p:nvPr/>
        </p:nvSpPr>
        <p:spPr>
          <a:xfrm>
            <a:off x="4869310" y="1714500"/>
            <a:ext cx="35664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336655"/>
                </a:solidFill>
                <a:latin typeface="Arial"/>
                <a:ea typeface="Arial"/>
                <a:cs typeface="Arial"/>
                <a:sym typeface="Arial"/>
              </a:rPr>
              <a:t>Context-rich personalization across sessions</a:t>
            </a:r>
            <a:endParaRPr b="0" i="0" sz="1100" u="none" cap="none" strike="noStrike">
              <a:solidFill>
                <a:srgbClr val="000000"/>
              </a:solidFill>
              <a:latin typeface="Arial"/>
              <a:ea typeface="Arial"/>
              <a:cs typeface="Arial"/>
              <a:sym typeface="Arial"/>
            </a:endParaRPr>
          </a:p>
        </p:txBody>
      </p:sp>
      <p:sp>
        <p:nvSpPr>
          <p:cNvPr id="298" name="Google Shape;298;p21"/>
          <p:cNvSpPr txBox="1"/>
          <p:nvPr/>
        </p:nvSpPr>
        <p:spPr>
          <a:xfrm>
            <a:off x="4869310" y="1954530"/>
            <a:ext cx="35664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336655"/>
                </a:solidFill>
                <a:latin typeface="Arial"/>
                <a:ea typeface="Arial"/>
                <a:cs typeface="Arial"/>
                <a:sym typeface="Arial"/>
              </a:rPr>
              <a:t>Intelligent connections between past interactions</a:t>
            </a:r>
            <a:endParaRPr b="0" i="0" sz="1100" u="none" cap="none" strike="noStrike">
              <a:solidFill>
                <a:srgbClr val="000000"/>
              </a:solidFill>
              <a:latin typeface="Arial"/>
              <a:ea typeface="Arial"/>
              <a:cs typeface="Arial"/>
              <a:sym typeface="Arial"/>
            </a:endParaRPr>
          </a:p>
        </p:txBody>
      </p:sp>
      <p:sp>
        <p:nvSpPr>
          <p:cNvPr id="299" name="Google Shape;299;p21"/>
          <p:cNvSpPr txBox="1"/>
          <p:nvPr/>
        </p:nvSpPr>
        <p:spPr>
          <a:xfrm>
            <a:off x="4869310" y="2194560"/>
            <a:ext cx="35664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336655"/>
                </a:solidFill>
                <a:latin typeface="Arial"/>
                <a:ea typeface="Arial"/>
                <a:cs typeface="Arial"/>
                <a:sym typeface="Arial"/>
              </a:rPr>
              <a:t>Persistent memory with controlled relevance</a:t>
            </a:r>
            <a:endParaRPr b="0" i="0" sz="1100" u="none" cap="none" strike="noStrike">
              <a:solidFill>
                <a:srgbClr val="000000"/>
              </a:solidFill>
              <a:latin typeface="Arial"/>
              <a:ea typeface="Arial"/>
              <a:cs typeface="Arial"/>
              <a:sym typeface="Arial"/>
            </a:endParaRPr>
          </a:p>
        </p:txBody>
      </p:sp>
      <p:sp>
        <p:nvSpPr>
          <p:cNvPr id="300" name="Google Shape;300;p21"/>
          <p:cNvSpPr txBox="1"/>
          <p:nvPr/>
        </p:nvSpPr>
        <p:spPr>
          <a:xfrm>
            <a:off x="4869310" y="2434590"/>
            <a:ext cx="35664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336655"/>
                </a:solidFill>
                <a:latin typeface="Arial"/>
                <a:ea typeface="Arial"/>
                <a:cs typeface="Arial"/>
                <a:sym typeface="Arial"/>
              </a:rPr>
              <a:t>Privacy built-in: per-user graph isolation</a:t>
            </a:r>
            <a:endParaRPr b="0" i="0" sz="1100" u="none" cap="none" strike="noStrike">
              <a:solidFill>
                <a:srgbClr val="000000"/>
              </a:solidFill>
              <a:latin typeface="Arial"/>
              <a:ea typeface="Arial"/>
              <a:cs typeface="Arial"/>
              <a:sym typeface="Arial"/>
            </a:endParaRPr>
          </a:p>
        </p:txBody>
      </p:sp>
      <p:sp>
        <p:nvSpPr>
          <p:cNvPr id="301" name="Google Shape;301;p21"/>
          <p:cNvSpPr/>
          <p:nvPr/>
        </p:nvSpPr>
        <p:spPr>
          <a:xfrm>
            <a:off x="4663564" y="2846070"/>
            <a:ext cx="3977700" cy="1611600"/>
          </a:xfrm>
          <a:prstGeom prst="roundRect">
            <a:avLst>
              <a:gd fmla="val 16667" name="adj"/>
            </a:avLst>
          </a:prstGeom>
          <a:solidFill>
            <a:srgbClr val="1E1E2E"/>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2" name="Google Shape;302;p21"/>
          <p:cNvSpPr txBox="1"/>
          <p:nvPr/>
        </p:nvSpPr>
        <p:spPr>
          <a:xfrm>
            <a:off x="4869310" y="2948940"/>
            <a:ext cx="27432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8888AA"/>
                </a:solidFill>
                <a:latin typeface="Arial"/>
                <a:ea typeface="Arial"/>
                <a:cs typeface="Arial"/>
                <a:sym typeface="Arial"/>
              </a:rPr>
              <a:t>Example: Graph Traversal</a:t>
            </a:r>
            <a:endParaRPr b="0" i="0" sz="1100" u="none" cap="none" strike="noStrike">
              <a:solidFill>
                <a:srgbClr val="000000"/>
              </a:solidFill>
              <a:latin typeface="Arial"/>
              <a:ea typeface="Arial"/>
              <a:cs typeface="Arial"/>
              <a:sym typeface="Arial"/>
            </a:endParaRPr>
          </a:p>
        </p:txBody>
      </p:sp>
      <p:sp>
        <p:nvSpPr>
          <p:cNvPr id="303" name="Google Shape;303;p21"/>
          <p:cNvSpPr txBox="1"/>
          <p:nvPr/>
        </p:nvSpPr>
        <p:spPr>
          <a:xfrm>
            <a:off x="4869310" y="3223260"/>
            <a:ext cx="3566400" cy="20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6B6D4"/>
                </a:solidFill>
                <a:latin typeface="Consolas"/>
                <a:ea typeface="Consolas"/>
                <a:cs typeface="Consolas"/>
                <a:sym typeface="Consolas"/>
              </a:rPr>
              <a:t>Query: "What should Alice eat in Japan?"</a:t>
            </a:r>
            <a:endParaRPr b="0" i="0" sz="1100" u="none" cap="none" strike="noStrike">
              <a:solidFill>
                <a:srgbClr val="000000"/>
              </a:solidFill>
              <a:latin typeface="Arial"/>
              <a:ea typeface="Arial"/>
              <a:cs typeface="Arial"/>
              <a:sym typeface="Arial"/>
            </a:endParaRPr>
          </a:p>
        </p:txBody>
      </p:sp>
      <p:sp>
        <p:nvSpPr>
          <p:cNvPr id="304" name="Google Shape;304;p21"/>
          <p:cNvSpPr txBox="1"/>
          <p:nvPr/>
        </p:nvSpPr>
        <p:spPr>
          <a:xfrm>
            <a:off x="4869310" y="3497580"/>
            <a:ext cx="3566400" cy="89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CCDDCC"/>
                </a:solidFill>
                <a:latin typeface="Consolas"/>
                <a:ea typeface="Consolas"/>
                <a:cs typeface="Consolas"/>
                <a:sym typeface="Consolas"/>
              </a:rPr>
              <a:t>(Alice) --[:FOLLOWS_DIET]--&gt; (Vegan)</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(Alice) --[:ALLERGIC_TO]--&gt; (TreeNuts)</a:t>
            </a: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(Alice) --[:TRAVELING_TO]--&gt; (Japan)</a:t>
            </a:r>
            <a:br>
              <a:rPr b="0" i="0" lang="en" sz="800" u="none" cap="none" strike="noStrike">
                <a:solidFill>
                  <a:srgbClr val="CCDDCC"/>
                </a:solidFill>
                <a:latin typeface="Consolas"/>
                <a:ea typeface="Consolas"/>
                <a:cs typeface="Consolas"/>
                <a:sym typeface="Consolas"/>
              </a:rPr>
            </a:br>
            <a:br>
              <a:rPr b="0" i="0" lang="en" sz="800" u="none" cap="none" strike="noStrike">
                <a:solidFill>
                  <a:srgbClr val="CCDDCC"/>
                </a:solidFill>
                <a:latin typeface="Consolas"/>
                <a:ea typeface="Consolas"/>
                <a:cs typeface="Consolas"/>
                <a:sym typeface="Consolas"/>
              </a:rPr>
            </a:br>
            <a:r>
              <a:rPr b="0" i="0" lang="en" sz="800" u="none" cap="none" strike="noStrike">
                <a:solidFill>
                  <a:srgbClr val="CCDDCC"/>
                </a:solidFill>
                <a:latin typeface="Consolas"/>
                <a:ea typeface="Consolas"/>
                <a:cs typeface="Consolas"/>
                <a:sym typeface="Consolas"/>
              </a:rPr>
              <a:t>=&gt; Recommend vegan, nut-free Japanese cuisine</a:t>
            </a:r>
            <a:endParaRPr b="0" i="0" sz="1100" u="none" cap="none" strike="noStrike">
              <a:solidFill>
                <a:srgbClr val="000000"/>
              </a:solidFill>
              <a:latin typeface="Arial"/>
              <a:ea typeface="Arial"/>
              <a:cs typeface="Arial"/>
              <a:sym typeface="Arial"/>
            </a:endParaRPr>
          </a:p>
        </p:txBody>
      </p:sp>
      <p:sp>
        <p:nvSpPr>
          <p:cNvPr id="305" name="Google Shape;305;p21"/>
          <p:cNvSpPr/>
          <p:nvPr/>
        </p:nvSpPr>
        <p:spPr>
          <a:xfrm>
            <a:off x="342909" y="4766310"/>
            <a:ext cx="1097400" cy="274200"/>
          </a:xfrm>
          <a:prstGeom prst="rect">
            <a:avLst/>
          </a:prstGeom>
          <a:solidFill>
            <a:srgbClr val="1A1A2E"/>
          </a:solidFill>
          <a:ln>
            <a:noFill/>
          </a:ln>
          <a:effectLst>
            <a:outerShdw blurRad="30001" rotWithShape="0" dir="5400000" dist="1725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E91E63"/>
                </a:solidFill>
                <a:latin typeface="Arial"/>
                <a:ea typeface="Arial"/>
                <a:cs typeface="Arial"/>
                <a:sym typeface="Arial"/>
              </a:rPr>
              <a:t>FalkorDB</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9" name="Shape 309"/>
        <p:cNvGrpSpPr/>
        <p:nvPr/>
      </p:nvGrpSpPr>
      <p:grpSpPr>
        <a:xfrm>
          <a:off x="0" y="0"/>
          <a:ext cx="0" cy="0"/>
          <a:chOff x="0" y="0"/>
          <a:chExt cx="0" cy="0"/>
        </a:xfrm>
      </p:grpSpPr>
      <p:sp>
        <p:nvSpPr>
          <p:cNvPr id="310" name="Google Shape;310;p22"/>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GraphRAG — LLM-ready architecture</a:t>
            </a:r>
            <a:endParaRPr/>
          </a:p>
        </p:txBody>
      </p:sp>
      <p:sp>
        <p:nvSpPr>
          <p:cNvPr id="311" name="Google Shape;311;p22"/>
          <p:cNvSpPr txBox="1"/>
          <p:nvPr>
            <p:ph idx="1" type="body"/>
          </p:nvPr>
        </p:nvSpPr>
        <p:spPr>
          <a:xfrm>
            <a:off x="311700" y="1017725"/>
            <a:ext cx="8520600" cy="231000"/>
          </a:xfrm>
          <a:prstGeom prst="rect">
            <a:avLst/>
          </a:prstGeom>
          <a:noFill/>
          <a:ln>
            <a:noFill/>
          </a:ln>
        </p:spPr>
        <p:txBody>
          <a:bodyPr anchorCtr="0" anchor="t" bIns="0" lIns="0" spcFirstLastPara="1" rIns="0" wrap="square" tIns="0">
            <a:spAutoFit/>
          </a:bodyPr>
          <a:lstStyle/>
          <a:p>
            <a:pPr indent="-342900" lvl="0" marL="457200" rtl="0" algn="l">
              <a:lnSpc>
                <a:spcPct val="115000"/>
              </a:lnSpc>
              <a:spcBef>
                <a:spcPts val="0"/>
              </a:spcBef>
              <a:spcAft>
                <a:spcPts val="0"/>
              </a:spcAft>
              <a:buSzPts val="1800"/>
              <a:buFont typeface="Space Grotesk Medium"/>
              <a:buChar char="●"/>
            </a:pPr>
            <a:r>
              <a:rPr b="0" lang="en">
                <a:latin typeface="Space Grotesk Medium"/>
                <a:ea typeface="Space Grotesk Medium"/>
                <a:cs typeface="Space Grotesk Medium"/>
                <a:sym typeface="Space Grotesk Medium"/>
              </a:rPr>
              <a:t>Graph + vector retrieval — unified knowledge context</a:t>
            </a:r>
            <a:endParaRPr/>
          </a:p>
        </p:txBody>
      </p:sp>
      <p:sp>
        <p:nvSpPr>
          <p:cNvPr id="312" name="Google Shape;312;p22"/>
          <p:cNvSpPr/>
          <p:nvPr/>
        </p:nvSpPr>
        <p:spPr>
          <a:xfrm>
            <a:off x="311700" y="1493400"/>
            <a:ext cx="8099400" cy="30390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Mono"/>
              <a:ea typeface="Fira Mono"/>
              <a:cs typeface="Fira Mono"/>
              <a:sym typeface="Fira Mono"/>
            </a:endParaRPr>
          </a:p>
        </p:txBody>
      </p:sp>
      <p:sp>
        <p:nvSpPr>
          <p:cNvPr id="313" name="Google Shape;313;p22"/>
          <p:cNvSpPr/>
          <p:nvPr/>
        </p:nvSpPr>
        <p:spPr>
          <a:xfrm>
            <a:off x="539350" y="1601000"/>
            <a:ext cx="5472900" cy="18555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383838"/>
              </a:solidFill>
              <a:latin typeface="Space Grotesk"/>
              <a:ea typeface="Space Grotesk"/>
              <a:cs typeface="Space Grotesk"/>
              <a:sym typeface="Space Grotesk"/>
            </a:endParaRPr>
          </a:p>
        </p:txBody>
      </p:sp>
      <p:sp>
        <p:nvSpPr>
          <p:cNvPr id="314" name="Google Shape;314;p22"/>
          <p:cNvSpPr/>
          <p:nvPr/>
        </p:nvSpPr>
        <p:spPr>
          <a:xfrm>
            <a:off x="1831563" y="3746424"/>
            <a:ext cx="699300" cy="2331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191919"/>
                </a:solidFill>
                <a:latin typeface="Inter"/>
                <a:ea typeface="Inter"/>
                <a:cs typeface="Inter"/>
                <a:sym typeface="Inter"/>
              </a:rPr>
              <a:t>Query</a:t>
            </a:r>
            <a:endParaRPr b="0" i="0" sz="900" u="none" cap="none" strike="noStrike">
              <a:solidFill>
                <a:srgbClr val="191919"/>
              </a:solidFill>
              <a:latin typeface="Inter"/>
              <a:ea typeface="Inter"/>
              <a:cs typeface="Inter"/>
              <a:sym typeface="Inter"/>
            </a:endParaRPr>
          </a:p>
        </p:txBody>
      </p:sp>
      <p:sp>
        <p:nvSpPr>
          <p:cNvPr id="315" name="Google Shape;315;p22"/>
          <p:cNvSpPr/>
          <p:nvPr/>
        </p:nvSpPr>
        <p:spPr>
          <a:xfrm>
            <a:off x="6295626" y="2082741"/>
            <a:ext cx="1075500" cy="335100"/>
          </a:xfrm>
          <a:prstGeom prst="roundRect">
            <a:avLst>
              <a:gd fmla="val 8140" name="adj"/>
            </a:avLst>
          </a:prstGeom>
          <a:noFill/>
          <a:ln cap="flat" cmpd="sng" w="9525">
            <a:solidFill>
              <a:srgbClr val="7466FF"/>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191919"/>
                </a:solidFill>
                <a:latin typeface="Inter"/>
                <a:ea typeface="Inter"/>
                <a:cs typeface="Inter"/>
                <a:sym typeface="Inter"/>
              </a:rPr>
              <a:t>Knowledge </a:t>
            </a:r>
            <a:r>
              <a:rPr b="0" i="0" lang="en" sz="900" u="none" cap="none" strike="noStrike">
                <a:solidFill>
                  <a:srgbClr val="383838"/>
                </a:solidFill>
                <a:latin typeface="Inter"/>
                <a:ea typeface="Inter"/>
                <a:cs typeface="Inter"/>
                <a:sym typeface="Inter"/>
              </a:rPr>
              <a:t>Context</a:t>
            </a:r>
            <a:endParaRPr b="0" i="0" sz="900" u="none" cap="none" strike="noStrike">
              <a:solidFill>
                <a:srgbClr val="191919"/>
              </a:solidFill>
              <a:latin typeface="Inter"/>
              <a:ea typeface="Inter"/>
              <a:cs typeface="Inter"/>
              <a:sym typeface="Inter"/>
            </a:endParaRPr>
          </a:p>
        </p:txBody>
      </p:sp>
      <p:sp>
        <p:nvSpPr>
          <p:cNvPr id="316" name="Google Shape;316;p22"/>
          <p:cNvSpPr/>
          <p:nvPr/>
        </p:nvSpPr>
        <p:spPr>
          <a:xfrm>
            <a:off x="2698461" y="1864488"/>
            <a:ext cx="2254200" cy="7716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1"/>
                </a:solidFill>
                <a:latin typeface="Space Grotesk"/>
                <a:ea typeface="Space Grotesk"/>
                <a:cs typeface="Space Grotesk"/>
                <a:sym typeface="Space Grotesk"/>
              </a:rPr>
              <a:t>Cypher + Vector</a:t>
            </a:r>
            <a:endParaRPr b="1" i="0" sz="800" u="none" cap="none" strike="noStrike">
              <a:solidFill>
                <a:schemeClr val="accent1"/>
              </a:solidFill>
              <a:latin typeface="Space Grotesk"/>
              <a:ea typeface="Space Grotesk"/>
              <a:cs typeface="Space Grotesk"/>
              <a:sym typeface="Space Grotesk"/>
            </a:endParaRPr>
          </a:p>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1"/>
                </a:solidFill>
                <a:latin typeface="Space Grotesk"/>
                <a:ea typeface="Space Grotesk"/>
                <a:cs typeface="Space Grotesk"/>
                <a:sym typeface="Space Grotesk"/>
              </a:rPr>
              <a:t>→ Multi-hop expand → cosine rerank</a:t>
            </a:r>
            <a:endParaRPr b="1" i="0" sz="800" u="none" cap="none" strike="noStrike">
              <a:solidFill>
                <a:schemeClr val="accent1"/>
              </a:solidFill>
              <a:latin typeface="Space Grotesk"/>
              <a:ea typeface="Space Grotesk"/>
              <a:cs typeface="Space Grotesk"/>
              <a:sym typeface="Space Grotesk"/>
            </a:endParaRPr>
          </a:p>
        </p:txBody>
      </p:sp>
      <p:pic>
        <p:nvPicPr>
          <p:cNvPr id="317" name="Google Shape;317;p22"/>
          <p:cNvPicPr preferRelativeResize="0"/>
          <p:nvPr/>
        </p:nvPicPr>
        <p:blipFill rotWithShape="1">
          <a:blip r:embed="rId3">
            <a:alphaModFix/>
          </a:blip>
          <a:srcRect b="0" l="50658" r="1989" t="0"/>
          <a:stretch/>
        </p:blipFill>
        <p:spPr>
          <a:xfrm>
            <a:off x="2030852" y="2030160"/>
            <a:ext cx="370656" cy="440257"/>
          </a:xfrm>
          <a:prstGeom prst="rect">
            <a:avLst/>
          </a:prstGeom>
          <a:noFill/>
          <a:ln>
            <a:noFill/>
          </a:ln>
        </p:spPr>
      </p:pic>
      <p:cxnSp>
        <p:nvCxnSpPr>
          <p:cNvPr id="318" name="Google Shape;318;p22"/>
          <p:cNvCxnSpPr>
            <a:stCxn id="314" idx="0"/>
          </p:cNvCxnSpPr>
          <p:nvPr/>
        </p:nvCxnSpPr>
        <p:spPr>
          <a:xfrm flipH="1" rot="10800000">
            <a:off x="2181213" y="2454924"/>
            <a:ext cx="6900" cy="1291500"/>
          </a:xfrm>
          <a:prstGeom prst="straightConnector1">
            <a:avLst/>
          </a:prstGeom>
          <a:noFill/>
          <a:ln cap="flat" cmpd="sng" w="9525">
            <a:solidFill>
              <a:srgbClr val="383838"/>
            </a:solidFill>
            <a:prstDash val="dot"/>
            <a:round/>
            <a:headEnd len="sm" w="sm" type="none"/>
            <a:tailEnd len="med" w="med" type="stealth"/>
          </a:ln>
        </p:spPr>
      </p:cxnSp>
      <p:cxnSp>
        <p:nvCxnSpPr>
          <p:cNvPr id="319" name="Google Shape;319;p22"/>
          <p:cNvCxnSpPr>
            <a:stCxn id="316" idx="1"/>
            <a:endCxn id="317" idx="3"/>
          </p:cNvCxnSpPr>
          <p:nvPr/>
        </p:nvCxnSpPr>
        <p:spPr>
          <a:xfrm rot="10800000">
            <a:off x="2401461" y="2250288"/>
            <a:ext cx="297000" cy="0"/>
          </a:xfrm>
          <a:prstGeom prst="straightConnector1">
            <a:avLst/>
          </a:prstGeom>
          <a:noFill/>
          <a:ln cap="flat" cmpd="sng" w="9525">
            <a:solidFill>
              <a:srgbClr val="383838"/>
            </a:solidFill>
            <a:prstDash val="dot"/>
            <a:round/>
            <a:headEnd len="sm" w="sm" type="none"/>
            <a:tailEnd len="sm" w="sm" type="none"/>
          </a:ln>
        </p:spPr>
      </p:cxnSp>
      <p:cxnSp>
        <p:nvCxnSpPr>
          <p:cNvPr id="320" name="Google Shape;320;p22"/>
          <p:cNvCxnSpPr>
            <a:stCxn id="321" idx="1"/>
            <a:endCxn id="316" idx="3"/>
          </p:cNvCxnSpPr>
          <p:nvPr/>
        </p:nvCxnSpPr>
        <p:spPr>
          <a:xfrm rot="10800000">
            <a:off x="4952650" y="2250280"/>
            <a:ext cx="335400" cy="0"/>
          </a:xfrm>
          <a:prstGeom prst="straightConnector1">
            <a:avLst/>
          </a:prstGeom>
          <a:noFill/>
          <a:ln cap="flat" cmpd="sng" w="9525">
            <a:solidFill>
              <a:srgbClr val="383838"/>
            </a:solidFill>
            <a:prstDash val="dot"/>
            <a:round/>
            <a:headEnd len="sm" w="sm" type="none"/>
            <a:tailEnd len="sm" w="sm" type="none"/>
          </a:ln>
        </p:spPr>
      </p:cxnSp>
      <p:pic>
        <p:nvPicPr>
          <p:cNvPr id="321" name="Google Shape;321;p22"/>
          <p:cNvPicPr preferRelativeResize="0"/>
          <p:nvPr/>
        </p:nvPicPr>
        <p:blipFill rotWithShape="1">
          <a:blip r:embed="rId4">
            <a:alphaModFix/>
          </a:blip>
          <a:srcRect b="0" l="50556" r="0" t="0"/>
          <a:stretch/>
        </p:blipFill>
        <p:spPr>
          <a:xfrm>
            <a:off x="5288050" y="1977653"/>
            <a:ext cx="479285" cy="545254"/>
          </a:xfrm>
          <a:prstGeom prst="rect">
            <a:avLst/>
          </a:prstGeom>
          <a:noFill/>
          <a:ln>
            <a:noFill/>
          </a:ln>
        </p:spPr>
      </p:pic>
      <p:cxnSp>
        <p:nvCxnSpPr>
          <p:cNvPr id="322" name="Google Shape;322;p22"/>
          <p:cNvCxnSpPr>
            <a:stCxn id="315" idx="1"/>
            <a:endCxn id="321" idx="3"/>
          </p:cNvCxnSpPr>
          <p:nvPr/>
        </p:nvCxnSpPr>
        <p:spPr>
          <a:xfrm rot="10800000">
            <a:off x="5767326" y="2250291"/>
            <a:ext cx="528300" cy="0"/>
          </a:xfrm>
          <a:prstGeom prst="straightConnector1">
            <a:avLst/>
          </a:prstGeom>
          <a:noFill/>
          <a:ln cap="flat" cmpd="sng" w="9525">
            <a:solidFill>
              <a:srgbClr val="383838"/>
            </a:solidFill>
            <a:prstDash val="dot"/>
            <a:round/>
            <a:headEnd len="sm" w="sm" type="none"/>
            <a:tailEnd len="sm" w="sm" type="none"/>
          </a:ln>
        </p:spPr>
      </p:cxnSp>
      <p:pic>
        <p:nvPicPr>
          <p:cNvPr id="323" name="Google Shape;323;p22"/>
          <p:cNvPicPr preferRelativeResize="0"/>
          <p:nvPr/>
        </p:nvPicPr>
        <p:blipFill rotWithShape="1">
          <a:blip r:embed="rId5">
            <a:alphaModFix/>
          </a:blip>
          <a:srcRect b="0" l="31066" r="50076" t="0"/>
          <a:stretch/>
        </p:blipFill>
        <p:spPr>
          <a:xfrm rot="-5400000">
            <a:off x="6700518" y="1564812"/>
            <a:ext cx="265728" cy="792604"/>
          </a:xfrm>
          <a:prstGeom prst="rect">
            <a:avLst/>
          </a:prstGeom>
          <a:noFill/>
          <a:ln>
            <a:noFill/>
          </a:ln>
        </p:spPr>
      </p:pic>
      <p:pic>
        <p:nvPicPr>
          <p:cNvPr id="324" name="Google Shape;324;p22"/>
          <p:cNvPicPr preferRelativeResize="0"/>
          <p:nvPr/>
        </p:nvPicPr>
        <p:blipFill rotWithShape="1">
          <a:blip r:embed="rId6">
            <a:alphaModFix/>
          </a:blip>
          <a:srcRect b="0" l="0" r="0" t="0"/>
          <a:stretch/>
        </p:blipFill>
        <p:spPr>
          <a:xfrm>
            <a:off x="722894" y="2928536"/>
            <a:ext cx="1187416" cy="335100"/>
          </a:xfrm>
          <a:prstGeom prst="rect">
            <a:avLst/>
          </a:prstGeom>
          <a:noFill/>
          <a:ln>
            <a:noFill/>
          </a:ln>
        </p:spPr>
      </p:pic>
      <p:pic>
        <p:nvPicPr>
          <p:cNvPr id="325" name="Google Shape;325;p22"/>
          <p:cNvPicPr preferRelativeResize="0"/>
          <p:nvPr/>
        </p:nvPicPr>
        <p:blipFill rotWithShape="1">
          <a:blip r:embed="rId3">
            <a:alphaModFix/>
          </a:blip>
          <a:srcRect b="0" l="50658" r="1989" t="0"/>
          <a:stretch/>
        </p:blipFill>
        <p:spPr>
          <a:xfrm>
            <a:off x="6491188" y="3456500"/>
            <a:ext cx="684374" cy="812959"/>
          </a:xfrm>
          <a:prstGeom prst="rect">
            <a:avLst/>
          </a:prstGeom>
          <a:noFill/>
          <a:ln>
            <a:noFill/>
          </a:ln>
        </p:spPr>
      </p:pic>
      <p:cxnSp>
        <p:nvCxnSpPr>
          <p:cNvPr id="326" name="Google Shape;326;p22"/>
          <p:cNvCxnSpPr>
            <a:stCxn id="315" idx="2"/>
            <a:endCxn id="325" idx="0"/>
          </p:cNvCxnSpPr>
          <p:nvPr/>
        </p:nvCxnSpPr>
        <p:spPr>
          <a:xfrm>
            <a:off x="6833376" y="2417841"/>
            <a:ext cx="0" cy="1038600"/>
          </a:xfrm>
          <a:prstGeom prst="straightConnector1">
            <a:avLst/>
          </a:prstGeom>
          <a:noFill/>
          <a:ln cap="flat" cmpd="sng" w="9525">
            <a:solidFill>
              <a:srgbClr val="383838"/>
            </a:solidFill>
            <a:prstDash val="dot"/>
            <a:round/>
            <a:headEnd len="sm" w="sm" type="none"/>
            <a:tailEnd len="med" w="med" type="stealth"/>
          </a:ln>
        </p:spPr>
      </p:cxnSp>
      <p:sp>
        <p:nvSpPr>
          <p:cNvPr id="327" name="Google Shape;327;p22"/>
          <p:cNvSpPr/>
          <p:nvPr/>
        </p:nvSpPr>
        <p:spPr>
          <a:xfrm>
            <a:off x="722900" y="2017775"/>
            <a:ext cx="1002900" cy="431100"/>
          </a:xfrm>
          <a:prstGeom prst="roundRect">
            <a:avLst>
              <a:gd fmla="val 8140" name="adj"/>
            </a:avLst>
          </a:prstGeom>
          <a:noFill/>
          <a:ln cap="flat" cmpd="sng" w="9525">
            <a:solidFill>
              <a:srgbClr val="595959"/>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Fira Mono"/>
                <a:ea typeface="Fira Mono"/>
                <a:cs typeface="Fira Mono"/>
                <a:sym typeface="Fira Mono"/>
              </a:rPr>
              <a:t>Ontology</a:t>
            </a:r>
            <a:endParaRPr b="0" i="0" sz="900" u="none" cap="none" strike="noStrike">
              <a:solidFill>
                <a:srgbClr val="FFFFFF"/>
              </a:solidFill>
              <a:latin typeface="Fira Mono"/>
              <a:ea typeface="Fira Mono"/>
              <a:cs typeface="Fira Mono"/>
              <a:sym typeface="Fira Mono"/>
            </a:endParaRPr>
          </a:p>
        </p:txBody>
      </p:sp>
      <p:pic>
        <p:nvPicPr>
          <p:cNvPr id="328" name="Google Shape;328;p22"/>
          <p:cNvPicPr preferRelativeResize="0"/>
          <p:nvPr/>
        </p:nvPicPr>
        <p:blipFill rotWithShape="1">
          <a:blip r:embed="rId7">
            <a:alphaModFix/>
          </a:blip>
          <a:srcRect b="0" l="54321" r="0" t="0"/>
          <a:stretch/>
        </p:blipFill>
        <p:spPr>
          <a:xfrm>
            <a:off x="800323" y="2045540"/>
            <a:ext cx="299702" cy="369055"/>
          </a:xfrm>
          <a:prstGeom prst="rect">
            <a:avLst/>
          </a:prstGeom>
          <a:noFill/>
          <a:ln>
            <a:noFill/>
          </a:ln>
        </p:spPr>
      </p:pic>
      <p:sp>
        <p:nvSpPr>
          <p:cNvPr id="329" name="Google Shape;329;p22"/>
          <p:cNvSpPr txBox="1"/>
          <p:nvPr/>
        </p:nvSpPr>
        <p:spPr>
          <a:xfrm>
            <a:off x="1005550" y="2137375"/>
            <a:ext cx="720300" cy="18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Inter"/>
                <a:ea typeface="Inter"/>
                <a:cs typeface="Inter"/>
                <a:sym typeface="Inter"/>
              </a:rPr>
              <a:t>Ontology (Opt)</a:t>
            </a:r>
            <a:endParaRPr b="0" i="0" sz="900" u="none" cap="none" strike="noStrike">
              <a:solidFill>
                <a:schemeClr val="dk2"/>
              </a:solidFill>
              <a:latin typeface="Inter"/>
              <a:ea typeface="Inter"/>
              <a:cs typeface="Inter"/>
              <a:sym typeface="Inter"/>
            </a:endParaRPr>
          </a:p>
        </p:txBody>
      </p:sp>
      <p:cxnSp>
        <p:nvCxnSpPr>
          <p:cNvPr id="330" name="Google Shape;330;p22"/>
          <p:cNvCxnSpPr>
            <a:stCxn id="314" idx="3"/>
            <a:endCxn id="325" idx="1"/>
          </p:cNvCxnSpPr>
          <p:nvPr/>
        </p:nvCxnSpPr>
        <p:spPr>
          <a:xfrm>
            <a:off x="2530863" y="3862974"/>
            <a:ext cx="3960300" cy="0"/>
          </a:xfrm>
          <a:prstGeom prst="straightConnector1">
            <a:avLst/>
          </a:prstGeom>
          <a:noFill/>
          <a:ln cap="flat" cmpd="sng" w="9525">
            <a:solidFill>
              <a:srgbClr val="383838"/>
            </a:solidFill>
            <a:prstDash val="dot"/>
            <a:round/>
            <a:headEnd len="sm" w="sm" type="none"/>
            <a:tailEnd len="med" w="med" type="stealth"/>
          </a:ln>
        </p:spPr>
      </p:cxnSp>
      <p:cxnSp>
        <p:nvCxnSpPr>
          <p:cNvPr id="331" name="Google Shape;331;p22"/>
          <p:cNvCxnSpPr>
            <a:stCxn id="329" idx="3"/>
          </p:cNvCxnSpPr>
          <p:nvPr/>
        </p:nvCxnSpPr>
        <p:spPr>
          <a:xfrm>
            <a:off x="1725850" y="2230075"/>
            <a:ext cx="329700" cy="11100"/>
          </a:xfrm>
          <a:prstGeom prst="straightConnector1">
            <a:avLst/>
          </a:prstGeom>
          <a:noFill/>
          <a:ln cap="flat" cmpd="sng" w="9525">
            <a:solidFill>
              <a:srgbClr val="383838"/>
            </a:solidFill>
            <a:prstDash val="dot"/>
            <a:round/>
            <a:headEnd len="sm" w="sm" type="none"/>
            <a:tailEnd len="med" w="med" type="stealth"/>
          </a:ln>
        </p:spPr>
      </p:cxnSp>
      <p:sp>
        <p:nvSpPr>
          <p:cNvPr id="332" name="Google Shape;332;p22"/>
          <p:cNvSpPr/>
          <p:nvPr/>
        </p:nvSpPr>
        <p:spPr>
          <a:xfrm>
            <a:off x="7455025" y="3571525"/>
            <a:ext cx="848100" cy="582900"/>
          </a:xfrm>
          <a:prstGeom prst="roundRect">
            <a:avLst>
              <a:gd fmla="val 8140" name="adj"/>
            </a:avLst>
          </a:prstGeom>
          <a:noFill/>
          <a:ln cap="flat" cmpd="sng" w="9525">
            <a:solidFill>
              <a:srgbClr val="000000"/>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Space Grotesk"/>
                <a:ea typeface="Space Grotesk"/>
                <a:cs typeface="Space Grotesk"/>
                <a:sym typeface="Space Grotesk"/>
              </a:rPr>
              <a:t>Accurate</a:t>
            </a:r>
            <a:endParaRPr b="1" i="0" sz="1100" u="none" cap="none" strike="noStrike">
              <a:solidFill>
                <a:schemeClr val="accent1"/>
              </a:solidFill>
              <a:latin typeface="Space Grotesk"/>
              <a:ea typeface="Space Grotesk"/>
              <a:cs typeface="Space Grotesk"/>
              <a:sym typeface="Space Grotesk"/>
            </a:endParaRPr>
          </a:p>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chemeClr val="accent1"/>
                </a:solidFill>
                <a:latin typeface="Space Grotesk"/>
                <a:ea typeface="Space Grotesk"/>
                <a:cs typeface="Space Grotesk"/>
                <a:sym typeface="Space Grotesk"/>
              </a:rPr>
              <a:t>response</a:t>
            </a:r>
            <a:r>
              <a:rPr b="0" i="0" lang="en" sz="1100" u="none" cap="none" strike="noStrike">
                <a:solidFill>
                  <a:schemeClr val="accent1"/>
                </a:solidFill>
                <a:latin typeface="Space Grotesk"/>
                <a:ea typeface="Space Grotesk"/>
                <a:cs typeface="Space Grotesk"/>
                <a:sym typeface="Space Grotesk"/>
              </a:rPr>
              <a:t> </a:t>
            </a:r>
            <a:endParaRPr b="0" i="0" sz="1100" u="none" cap="none" strike="noStrike">
              <a:solidFill>
                <a:schemeClr val="accent1"/>
              </a:solidFill>
              <a:latin typeface="Space Grotesk"/>
              <a:ea typeface="Space Grotesk"/>
              <a:cs typeface="Space Grotesk"/>
              <a:sym typeface="Space Grotesk"/>
            </a:endParaRPr>
          </a:p>
        </p:txBody>
      </p:sp>
      <p:cxnSp>
        <p:nvCxnSpPr>
          <p:cNvPr id="333" name="Google Shape;333;p22"/>
          <p:cNvCxnSpPr>
            <a:stCxn id="325" idx="3"/>
            <a:endCxn id="332" idx="1"/>
          </p:cNvCxnSpPr>
          <p:nvPr/>
        </p:nvCxnSpPr>
        <p:spPr>
          <a:xfrm>
            <a:off x="7175562" y="3862980"/>
            <a:ext cx="279600" cy="0"/>
          </a:xfrm>
          <a:prstGeom prst="straightConnector1">
            <a:avLst/>
          </a:prstGeom>
          <a:noFill/>
          <a:ln cap="flat" cmpd="sng" w="9525">
            <a:solidFill>
              <a:srgbClr val="383838"/>
            </a:solidFill>
            <a:prstDash val="dot"/>
            <a:round/>
            <a:headEnd len="sm" w="sm" type="none"/>
            <a:tailEnd len="med" w="med" type="stealth"/>
          </a:ln>
        </p:spPr>
      </p:cxnSp>
      <p:sp>
        <p:nvSpPr>
          <p:cNvPr id="334" name="Google Shape;334;p22"/>
          <p:cNvSpPr/>
          <p:nvPr/>
        </p:nvSpPr>
        <p:spPr>
          <a:xfrm>
            <a:off x="6534725" y="4219621"/>
            <a:ext cx="597300" cy="1854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383838"/>
                </a:solidFill>
                <a:latin typeface="Inter"/>
                <a:ea typeface="Inter"/>
                <a:cs typeface="Inter"/>
                <a:sym typeface="Inter"/>
              </a:rPr>
              <a:t>LLM</a:t>
            </a:r>
            <a:endParaRPr b="0" i="0" sz="900" u="none" cap="none" strike="noStrike">
              <a:solidFill>
                <a:srgbClr val="383838"/>
              </a:solidFill>
              <a:latin typeface="Inter"/>
              <a:ea typeface="Inter"/>
              <a:cs typeface="Inter"/>
              <a:sym typeface="Inter"/>
            </a:endParaRPr>
          </a:p>
        </p:txBody>
      </p:sp>
      <p:sp>
        <p:nvSpPr>
          <p:cNvPr id="335" name="Google Shape;335;p22"/>
          <p:cNvSpPr/>
          <p:nvPr/>
        </p:nvSpPr>
        <p:spPr>
          <a:xfrm>
            <a:off x="1930125" y="1824588"/>
            <a:ext cx="597300" cy="2730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383838"/>
                </a:solidFill>
                <a:latin typeface="Inter"/>
                <a:ea typeface="Inter"/>
                <a:cs typeface="Inter"/>
                <a:sym typeface="Inter"/>
              </a:rPr>
              <a:t>LLM</a:t>
            </a:r>
            <a:endParaRPr b="0" i="0" sz="900" u="none" cap="none" strike="noStrike">
              <a:solidFill>
                <a:srgbClr val="383838"/>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9" name="Shape 339"/>
        <p:cNvGrpSpPr/>
        <p:nvPr/>
      </p:nvGrpSpPr>
      <p:grpSpPr>
        <a:xfrm>
          <a:off x="0" y="0"/>
          <a:ext cx="0" cy="0"/>
          <a:chOff x="0" y="0"/>
          <a:chExt cx="0" cy="0"/>
        </a:xfrm>
      </p:grpSpPr>
      <p:sp>
        <p:nvSpPr>
          <p:cNvPr id="340" name="Google Shape;340;p23"/>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A </a:t>
            </a:r>
            <a:r>
              <a:rPr lang="en" sz="2600">
                <a:solidFill>
                  <a:schemeClr val="accent1"/>
                </a:solidFill>
              </a:rPr>
              <a:t>critical component</a:t>
            </a:r>
            <a:r>
              <a:rPr lang="en" sz="2600"/>
              <a:t> in Agentic solutions</a:t>
            </a:r>
            <a:endParaRPr sz="2600"/>
          </a:p>
        </p:txBody>
      </p:sp>
      <p:sp>
        <p:nvSpPr>
          <p:cNvPr id="341" name="Google Shape;341;p23"/>
          <p:cNvSpPr txBox="1"/>
          <p:nvPr>
            <p:ph idx="1" type="body"/>
          </p:nvPr>
        </p:nvSpPr>
        <p:spPr>
          <a:xfrm>
            <a:off x="311700" y="1017725"/>
            <a:ext cx="85206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sz="1500"/>
              <a:t>Knowledge retrieval</a:t>
            </a:r>
            <a:endParaRPr sz="1500"/>
          </a:p>
        </p:txBody>
      </p:sp>
      <p:sp>
        <p:nvSpPr>
          <p:cNvPr id="342" name="Google Shape;342;p23"/>
          <p:cNvSpPr/>
          <p:nvPr/>
        </p:nvSpPr>
        <p:spPr>
          <a:xfrm>
            <a:off x="311700" y="1494025"/>
            <a:ext cx="8099400" cy="30411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Mono"/>
              <a:ea typeface="Fira Mono"/>
              <a:cs typeface="Fira Mono"/>
              <a:sym typeface="Fira Mono"/>
            </a:endParaRPr>
          </a:p>
        </p:txBody>
      </p:sp>
      <p:sp>
        <p:nvSpPr>
          <p:cNvPr id="343" name="Google Shape;343;p23"/>
          <p:cNvSpPr/>
          <p:nvPr/>
        </p:nvSpPr>
        <p:spPr>
          <a:xfrm>
            <a:off x="581825" y="2928319"/>
            <a:ext cx="763800" cy="254700"/>
          </a:xfrm>
          <a:prstGeom prst="roundRect">
            <a:avLst>
              <a:gd fmla="val 8140" name="adj"/>
            </a:avLst>
          </a:prstGeom>
          <a:noFill/>
          <a:ln cap="flat" cmpd="sng" w="9525">
            <a:solidFill>
              <a:srgbClr val="FC6A3D"/>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383838"/>
                </a:solidFill>
                <a:latin typeface="Inter"/>
                <a:ea typeface="Inter"/>
                <a:cs typeface="Inter"/>
                <a:sym typeface="Inter"/>
              </a:rPr>
              <a:t>Query</a:t>
            </a:r>
            <a:endParaRPr b="0" i="0" sz="900" u="none" cap="none" strike="noStrike">
              <a:solidFill>
                <a:srgbClr val="383838"/>
              </a:solidFill>
              <a:latin typeface="Inter"/>
              <a:ea typeface="Inter"/>
              <a:cs typeface="Inter"/>
              <a:sym typeface="Inter"/>
            </a:endParaRPr>
          </a:p>
        </p:txBody>
      </p:sp>
      <p:sp>
        <p:nvSpPr>
          <p:cNvPr id="344" name="Google Shape;344;p23"/>
          <p:cNvSpPr/>
          <p:nvPr/>
        </p:nvSpPr>
        <p:spPr>
          <a:xfrm>
            <a:off x="6749160" y="1987400"/>
            <a:ext cx="1329900" cy="366000"/>
          </a:xfrm>
          <a:prstGeom prst="roundRect">
            <a:avLst>
              <a:gd fmla="val 8140" name="adj"/>
            </a:avLst>
          </a:prstGeom>
          <a:noFill/>
          <a:ln cap="flat" cmpd="sng" w="9525">
            <a:solidFill>
              <a:srgbClr val="7466FF"/>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383838"/>
                </a:solidFill>
                <a:latin typeface="Inter"/>
                <a:ea typeface="Inter"/>
                <a:cs typeface="Inter"/>
                <a:sym typeface="Inter"/>
              </a:rPr>
              <a:t>Knowledge Context</a:t>
            </a:r>
            <a:endParaRPr b="0" i="0" sz="900" u="none" cap="none" strike="noStrike">
              <a:solidFill>
                <a:srgbClr val="383838"/>
              </a:solidFill>
              <a:latin typeface="Inter"/>
              <a:ea typeface="Inter"/>
              <a:cs typeface="Inter"/>
              <a:sym typeface="Inter"/>
            </a:endParaRPr>
          </a:p>
        </p:txBody>
      </p:sp>
      <p:pic>
        <p:nvPicPr>
          <p:cNvPr id="345" name="Google Shape;345;p23"/>
          <p:cNvPicPr preferRelativeResize="0"/>
          <p:nvPr/>
        </p:nvPicPr>
        <p:blipFill rotWithShape="1">
          <a:blip r:embed="rId3">
            <a:alphaModFix/>
          </a:blip>
          <a:srcRect b="36646" l="79586" r="1769" t="35142"/>
          <a:stretch/>
        </p:blipFill>
        <p:spPr>
          <a:xfrm>
            <a:off x="5419042" y="3688588"/>
            <a:ext cx="585667" cy="498501"/>
          </a:xfrm>
          <a:prstGeom prst="rect">
            <a:avLst/>
          </a:prstGeom>
          <a:noFill/>
          <a:ln>
            <a:noFill/>
          </a:ln>
        </p:spPr>
      </p:pic>
      <p:sp>
        <p:nvSpPr>
          <p:cNvPr id="346" name="Google Shape;346;p23"/>
          <p:cNvSpPr/>
          <p:nvPr/>
        </p:nvSpPr>
        <p:spPr>
          <a:xfrm>
            <a:off x="2224400" y="1749050"/>
            <a:ext cx="2088600" cy="8427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Inter"/>
                <a:ea typeface="Inter"/>
                <a:cs typeface="Inter"/>
                <a:sym typeface="Inter"/>
              </a:rPr>
              <a:t>Enterprise </a:t>
            </a:r>
            <a:r>
              <a:rPr b="1" i="0" lang="en" sz="900" u="sng" cap="none" strike="noStrike">
                <a:solidFill>
                  <a:schemeClr val="accent1"/>
                </a:solidFill>
                <a:latin typeface="Inter"/>
                <a:ea typeface="Inter"/>
                <a:cs typeface="Inter"/>
                <a:sym typeface="Inter"/>
              </a:rPr>
              <a:t>Knowledge</a:t>
            </a:r>
            <a:r>
              <a:rPr b="0" i="0" lang="en" sz="900" u="none" cap="none" strike="noStrike">
                <a:solidFill>
                  <a:schemeClr val="accent1"/>
                </a:solidFill>
                <a:latin typeface="Inter"/>
                <a:ea typeface="Inter"/>
                <a:cs typeface="Inter"/>
                <a:sym typeface="Inter"/>
              </a:rPr>
              <a:t> </a:t>
            </a:r>
            <a:r>
              <a:rPr b="1" i="0" lang="en" sz="900" u="none" cap="none" strike="noStrike">
                <a:solidFill>
                  <a:schemeClr val="accent1"/>
                </a:solidFill>
                <a:latin typeface="Inter"/>
                <a:ea typeface="Inter"/>
                <a:cs typeface="Inter"/>
                <a:sym typeface="Inter"/>
              </a:rPr>
              <a:t>Retrieval</a:t>
            </a:r>
            <a:r>
              <a:rPr b="0" i="0" lang="en" sz="900" u="none" cap="none" strike="noStrike">
                <a:solidFill>
                  <a:srgbClr val="383838"/>
                </a:solidFill>
                <a:latin typeface="Inter"/>
                <a:ea typeface="Inter"/>
                <a:cs typeface="Inter"/>
                <a:sym typeface="Inter"/>
              </a:rPr>
              <a:t>: extracting the relevant sub-knowledge</a:t>
            </a:r>
            <a:endParaRPr b="1" i="0" sz="900" u="none" cap="none" strike="noStrike">
              <a:solidFill>
                <a:srgbClr val="383838"/>
              </a:solidFill>
              <a:latin typeface="Inter"/>
              <a:ea typeface="Inter"/>
              <a:cs typeface="Inter"/>
              <a:sym typeface="Inter"/>
            </a:endParaRPr>
          </a:p>
        </p:txBody>
      </p:sp>
      <p:sp>
        <p:nvSpPr>
          <p:cNvPr id="347" name="Google Shape;347;p23"/>
          <p:cNvSpPr/>
          <p:nvPr/>
        </p:nvSpPr>
        <p:spPr>
          <a:xfrm>
            <a:off x="2224400" y="3519600"/>
            <a:ext cx="2088600" cy="842700"/>
          </a:xfrm>
          <a:prstGeom prst="roundRect">
            <a:avLst>
              <a:gd fmla="val 8140" name="adj"/>
            </a:avLst>
          </a:prstGeom>
          <a:noFill/>
          <a:ln cap="flat" cmpd="sng" w="9525">
            <a:solidFill>
              <a:srgbClr val="38383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accent1"/>
                </a:solidFill>
                <a:latin typeface="Inter"/>
                <a:ea typeface="Inter"/>
                <a:cs typeface="Inter"/>
                <a:sym typeface="Inter"/>
              </a:rPr>
              <a:t>Personalized </a:t>
            </a:r>
            <a:r>
              <a:rPr b="1" i="0" lang="en" sz="900" u="sng" cap="none" strike="noStrike">
                <a:solidFill>
                  <a:schemeClr val="accent1"/>
                </a:solidFill>
                <a:latin typeface="Inter"/>
                <a:ea typeface="Inter"/>
                <a:cs typeface="Inter"/>
                <a:sym typeface="Inter"/>
              </a:rPr>
              <a:t>Memory</a:t>
            </a:r>
            <a:r>
              <a:rPr b="1" i="0" lang="en" sz="900" u="none" cap="none" strike="noStrike">
                <a:solidFill>
                  <a:schemeClr val="accent1"/>
                </a:solidFill>
                <a:latin typeface="Inter"/>
                <a:ea typeface="Inter"/>
                <a:cs typeface="Inter"/>
                <a:sym typeface="Inter"/>
              </a:rPr>
              <a:t> Retrieval:</a:t>
            </a:r>
            <a:r>
              <a:rPr b="0" i="0" lang="en" sz="900" u="none" cap="none" strike="noStrike">
                <a:solidFill>
                  <a:srgbClr val="383838"/>
                </a:solidFill>
                <a:latin typeface="Inter"/>
                <a:ea typeface="Inter"/>
                <a:cs typeface="Inter"/>
                <a:sym typeface="Inter"/>
              </a:rPr>
              <a:t> extracting the relevant long-term memory</a:t>
            </a:r>
            <a:endParaRPr b="1" i="0" sz="900" u="none" cap="none" strike="noStrike">
              <a:solidFill>
                <a:srgbClr val="383838"/>
              </a:solidFill>
              <a:latin typeface="Inter"/>
              <a:ea typeface="Inter"/>
              <a:cs typeface="Inter"/>
              <a:sym typeface="Inter"/>
            </a:endParaRPr>
          </a:p>
        </p:txBody>
      </p:sp>
      <p:pic>
        <p:nvPicPr>
          <p:cNvPr id="348" name="Google Shape;348;p23"/>
          <p:cNvPicPr preferRelativeResize="0"/>
          <p:nvPr/>
        </p:nvPicPr>
        <p:blipFill rotWithShape="1">
          <a:blip r:embed="rId4">
            <a:alphaModFix/>
          </a:blip>
          <a:srcRect b="0" l="50658" r="1989" t="0"/>
          <a:stretch/>
        </p:blipFill>
        <p:spPr>
          <a:xfrm>
            <a:off x="761324" y="1929971"/>
            <a:ext cx="404827" cy="480846"/>
          </a:xfrm>
          <a:prstGeom prst="rect">
            <a:avLst/>
          </a:prstGeom>
          <a:noFill/>
          <a:ln>
            <a:noFill/>
          </a:ln>
        </p:spPr>
      </p:pic>
      <p:pic>
        <p:nvPicPr>
          <p:cNvPr id="349" name="Google Shape;349;p23"/>
          <p:cNvPicPr preferRelativeResize="0"/>
          <p:nvPr/>
        </p:nvPicPr>
        <p:blipFill rotWithShape="1">
          <a:blip r:embed="rId4">
            <a:alphaModFix/>
          </a:blip>
          <a:srcRect b="0" l="50658" r="1989" t="0"/>
          <a:stretch/>
        </p:blipFill>
        <p:spPr>
          <a:xfrm>
            <a:off x="761324" y="3700521"/>
            <a:ext cx="404827" cy="480846"/>
          </a:xfrm>
          <a:prstGeom prst="rect">
            <a:avLst/>
          </a:prstGeom>
          <a:noFill/>
          <a:ln>
            <a:noFill/>
          </a:ln>
        </p:spPr>
      </p:pic>
      <p:cxnSp>
        <p:nvCxnSpPr>
          <p:cNvPr id="350" name="Google Shape;350;p23"/>
          <p:cNvCxnSpPr>
            <a:stCxn id="343" idx="0"/>
            <a:endCxn id="348" idx="2"/>
          </p:cNvCxnSpPr>
          <p:nvPr/>
        </p:nvCxnSpPr>
        <p:spPr>
          <a:xfrm rot="10800000">
            <a:off x="963725" y="2410819"/>
            <a:ext cx="0" cy="517500"/>
          </a:xfrm>
          <a:prstGeom prst="straightConnector1">
            <a:avLst/>
          </a:prstGeom>
          <a:noFill/>
          <a:ln cap="flat" cmpd="sng" w="9525">
            <a:solidFill>
              <a:srgbClr val="383838"/>
            </a:solidFill>
            <a:prstDash val="dot"/>
            <a:round/>
            <a:headEnd len="sm" w="sm" type="none"/>
            <a:tailEnd len="med" w="med" type="stealth"/>
          </a:ln>
        </p:spPr>
      </p:cxnSp>
      <p:cxnSp>
        <p:nvCxnSpPr>
          <p:cNvPr id="351" name="Google Shape;351;p23"/>
          <p:cNvCxnSpPr>
            <a:stCxn id="343" idx="2"/>
            <a:endCxn id="349" idx="0"/>
          </p:cNvCxnSpPr>
          <p:nvPr/>
        </p:nvCxnSpPr>
        <p:spPr>
          <a:xfrm>
            <a:off x="963725" y="3183019"/>
            <a:ext cx="0" cy="517500"/>
          </a:xfrm>
          <a:prstGeom prst="straightConnector1">
            <a:avLst/>
          </a:prstGeom>
          <a:noFill/>
          <a:ln cap="flat" cmpd="sng" w="9525">
            <a:solidFill>
              <a:srgbClr val="383838"/>
            </a:solidFill>
            <a:prstDash val="dot"/>
            <a:round/>
            <a:headEnd len="sm" w="sm" type="none"/>
            <a:tailEnd len="med" w="med" type="stealth"/>
          </a:ln>
        </p:spPr>
      </p:cxnSp>
      <p:cxnSp>
        <p:nvCxnSpPr>
          <p:cNvPr id="352" name="Google Shape;352;p23"/>
          <p:cNvCxnSpPr>
            <a:stCxn id="346" idx="1"/>
            <a:endCxn id="348" idx="3"/>
          </p:cNvCxnSpPr>
          <p:nvPr/>
        </p:nvCxnSpPr>
        <p:spPr>
          <a:xfrm rot="10800000">
            <a:off x="1166300" y="2170400"/>
            <a:ext cx="1058100" cy="0"/>
          </a:xfrm>
          <a:prstGeom prst="straightConnector1">
            <a:avLst/>
          </a:prstGeom>
          <a:noFill/>
          <a:ln cap="flat" cmpd="sng" w="9525">
            <a:solidFill>
              <a:srgbClr val="383838"/>
            </a:solidFill>
            <a:prstDash val="dot"/>
            <a:round/>
            <a:headEnd len="sm" w="sm" type="none"/>
            <a:tailEnd len="sm" w="sm" type="none"/>
          </a:ln>
        </p:spPr>
      </p:cxnSp>
      <p:cxnSp>
        <p:nvCxnSpPr>
          <p:cNvPr id="353" name="Google Shape;353;p23"/>
          <p:cNvCxnSpPr>
            <a:stCxn id="347" idx="1"/>
            <a:endCxn id="349" idx="3"/>
          </p:cNvCxnSpPr>
          <p:nvPr/>
        </p:nvCxnSpPr>
        <p:spPr>
          <a:xfrm rot="10800000">
            <a:off x="1166300" y="3940950"/>
            <a:ext cx="1058100" cy="0"/>
          </a:xfrm>
          <a:prstGeom prst="straightConnector1">
            <a:avLst/>
          </a:prstGeom>
          <a:noFill/>
          <a:ln cap="flat" cmpd="sng" w="9525">
            <a:solidFill>
              <a:srgbClr val="383838"/>
            </a:solidFill>
            <a:prstDash val="dot"/>
            <a:round/>
            <a:headEnd len="sm" w="sm" type="none"/>
            <a:tailEnd len="sm" w="sm" type="none"/>
          </a:ln>
        </p:spPr>
      </p:cxnSp>
      <p:cxnSp>
        <p:nvCxnSpPr>
          <p:cNvPr id="354" name="Google Shape;354;p23"/>
          <p:cNvCxnSpPr>
            <a:endCxn id="346" idx="3"/>
          </p:cNvCxnSpPr>
          <p:nvPr/>
        </p:nvCxnSpPr>
        <p:spPr>
          <a:xfrm flipH="1">
            <a:off x="4313000" y="2165300"/>
            <a:ext cx="1522500" cy="5100"/>
          </a:xfrm>
          <a:prstGeom prst="straightConnector1">
            <a:avLst/>
          </a:prstGeom>
          <a:noFill/>
          <a:ln cap="flat" cmpd="sng" w="9525">
            <a:solidFill>
              <a:srgbClr val="383838"/>
            </a:solidFill>
            <a:prstDash val="dot"/>
            <a:round/>
            <a:headEnd len="sm" w="sm" type="none"/>
            <a:tailEnd len="sm" w="sm" type="none"/>
          </a:ln>
        </p:spPr>
      </p:cxnSp>
      <p:pic>
        <p:nvPicPr>
          <p:cNvPr id="355" name="Google Shape;355;p23"/>
          <p:cNvPicPr preferRelativeResize="0"/>
          <p:nvPr/>
        </p:nvPicPr>
        <p:blipFill rotWithShape="1">
          <a:blip r:embed="rId5">
            <a:alphaModFix/>
          </a:blip>
          <a:srcRect b="0" l="50556" r="0" t="0"/>
          <a:stretch/>
        </p:blipFill>
        <p:spPr>
          <a:xfrm>
            <a:off x="5450363" y="1940257"/>
            <a:ext cx="523464" cy="595515"/>
          </a:xfrm>
          <a:prstGeom prst="rect">
            <a:avLst/>
          </a:prstGeom>
          <a:noFill/>
          <a:ln>
            <a:noFill/>
          </a:ln>
        </p:spPr>
      </p:pic>
      <p:cxnSp>
        <p:nvCxnSpPr>
          <p:cNvPr id="356" name="Google Shape;356;p23"/>
          <p:cNvCxnSpPr>
            <a:stCxn id="344" idx="1"/>
          </p:cNvCxnSpPr>
          <p:nvPr/>
        </p:nvCxnSpPr>
        <p:spPr>
          <a:xfrm rot="10800000">
            <a:off x="5979660" y="2167100"/>
            <a:ext cx="769500" cy="3300"/>
          </a:xfrm>
          <a:prstGeom prst="straightConnector1">
            <a:avLst/>
          </a:prstGeom>
          <a:noFill/>
          <a:ln cap="flat" cmpd="sng" w="9525">
            <a:solidFill>
              <a:srgbClr val="383838"/>
            </a:solidFill>
            <a:prstDash val="dot"/>
            <a:round/>
            <a:headEnd len="sm" w="sm" type="none"/>
            <a:tailEnd len="sm" w="sm" type="none"/>
          </a:ln>
        </p:spPr>
      </p:cxnSp>
      <p:pic>
        <p:nvPicPr>
          <p:cNvPr id="357" name="Google Shape;357;p23"/>
          <p:cNvPicPr preferRelativeResize="0"/>
          <p:nvPr/>
        </p:nvPicPr>
        <p:blipFill rotWithShape="1">
          <a:blip r:embed="rId6">
            <a:alphaModFix/>
          </a:blip>
          <a:srcRect b="0" l="31066" r="50076" t="0"/>
          <a:stretch/>
        </p:blipFill>
        <p:spPr>
          <a:xfrm rot="-5400000">
            <a:off x="7269211" y="1400875"/>
            <a:ext cx="290227" cy="865674"/>
          </a:xfrm>
          <a:prstGeom prst="rect">
            <a:avLst/>
          </a:prstGeom>
          <a:noFill/>
          <a:ln>
            <a:noFill/>
          </a:ln>
        </p:spPr>
      </p:pic>
      <p:cxnSp>
        <p:nvCxnSpPr>
          <p:cNvPr id="358" name="Google Shape;358;p23"/>
          <p:cNvCxnSpPr>
            <a:stCxn id="345" idx="1"/>
            <a:endCxn id="347" idx="3"/>
          </p:cNvCxnSpPr>
          <p:nvPr/>
        </p:nvCxnSpPr>
        <p:spPr>
          <a:xfrm flipH="1">
            <a:off x="4312942" y="3937839"/>
            <a:ext cx="1106100" cy="3000"/>
          </a:xfrm>
          <a:prstGeom prst="straightConnector1">
            <a:avLst/>
          </a:prstGeom>
          <a:noFill/>
          <a:ln cap="flat" cmpd="sng" w="9525">
            <a:solidFill>
              <a:srgbClr val="383838"/>
            </a:solidFill>
            <a:prstDash val="dot"/>
            <a:round/>
            <a:headEnd len="sm" w="sm" type="none"/>
            <a:tailEnd len="sm" w="sm" type="none"/>
          </a:ln>
        </p:spPr>
      </p:cxnSp>
      <p:sp>
        <p:nvSpPr>
          <p:cNvPr id="359" name="Google Shape;359;p23"/>
          <p:cNvSpPr/>
          <p:nvPr/>
        </p:nvSpPr>
        <p:spPr>
          <a:xfrm>
            <a:off x="6748650" y="3754850"/>
            <a:ext cx="1329900" cy="366000"/>
          </a:xfrm>
          <a:prstGeom prst="roundRect">
            <a:avLst>
              <a:gd fmla="val 8140" name="adj"/>
            </a:avLst>
          </a:prstGeom>
          <a:noFill/>
          <a:ln cap="flat" cmpd="sng" w="9525">
            <a:solidFill>
              <a:srgbClr val="7466FF"/>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383838"/>
                </a:solidFill>
                <a:latin typeface="Inter"/>
                <a:ea typeface="Inter"/>
                <a:cs typeface="Inter"/>
                <a:sym typeface="Inter"/>
              </a:rPr>
              <a:t>Memory Context</a:t>
            </a:r>
            <a:endParaRPr b="0" i="0" sz="900" u="none" cap="none" strike="noStrike">
              <a:solidFill>
                <a:srgbClr val="383838"/>
              </a:solidFill>
              <a:latin typeface="Inter"/>
              <a:ea typeface="Inter"/>
              <a:cs typeface="Inter"/>
              <a:sym typeface="Inter"/>
            </a:endParaRPr>
          </a:p>
        </p:txBody>
      </p:sp>
      <p:pic>
        <p:nvPicPr>
          <p:cNvPr id="360" name="Google Shape;360;p23"/>
          <p:cNvPicPr preferRelativeResize="0"/>
          <p:nvPr/>
        </p:nvPicPr>
        <p:blipFill rotWithShape="1">
          <a:blip r:embed="rId6">
            <a:alphaModFix/>
          </a:blip>
          <a:srcRect b="0" l="31066" r="50076" t="0"/>
          <a:stretch/>
        </p:blipFill>
        <p:spPr>
          <a:xfrm flipH="1" rot="5400000">
            <a:off x="7268761" y="3176900"/>
            <a:ext cx="290227" cy="865674"/>
          </a:xfrm>
          <a:prstGeom prst="rect">
            <a:avLst/>
          </a:prstGeom>
          <a:noFill/>
          <a:ln>
            <a:noFill/>
          </a:ln>
        </p:spPr>
      </p:pic>
      <p:cxnSp>
        <p:nvCxnSpPr>
          <p:cNvPr id="361" name="Google Shape;361;p23"/>
          <p:cNvCxnSpPr>
            <a:stCxn id="359" idx="1"/>
            <a:endCxn id="345" idx="3"/>
          </p:cNvCxnSpPr>
          <p:nvPr/>
        </p:nvCxnSpPr>
        <p:spPr>
          <a:xfrm rot="10800000">
            <a:off x="6004650" y="3937850"/>
            <a:ext cx="744000" cy="0"/>
          </a:xfrm>
          <a:prstGeom prst="straightConnector1">
            <a:avLst/>
          </a:prstGeom>
          <a:noFill/>
          <a:ln cap="flat" cmpd="sng" w="9525">
            <a:solidFill>
              <a:srgbClr val="383838"/>
            </a:solidFill>
            <a:prstDash val="dot"/>
            <a:round/>
            <a:headEnd len="sm" w="sm" type="none"/>
            <a:tailEnd len="sm" w="sm" type="none"/>
          </a:ln>
        </p:spPr>
      </p:cxnSp>
      <p:pic>
        <p:nvPicPr>
          <p:cNvPr id="362" name="Google Shape;362;p23"/>
          <p:cNvPicPr preferRelativeResize="0"/>
          <p:nvPr/>
        </p:nvPicPr>
        <p:blipFill rotWithShape="1">
          <a:blip r:embed="rId7">
            <a:alphaModFix/>
          </a:blip>
          <a:srcRect b="0" l="54321" r="0" t="0"/>
          <a:stretch/>
        </p:blipFill>
        <p:spPr>
          <a:xfrm>
            <a:off x="5576033" y="1749060"/>
            <a:ext cx="272136" cy="335100"/>
          </a:xfrm>
          <a:prstGeom prst="rect">
            <a:avLst/>
          </a:prstGeom>
          <a:noFill/>
          <a:ln>
            <a:noFill/>
          </a:ln>
        </p:spPr>
      </p:pic>
      <p:pic>
        <p:nvPicPr>
          <p:cNvPr id="363" name="Google Shape;363;p23"/>
          <p:cNvPicPr preferRelativeResize="0"/>
          <p:nvPr/>
        </p:nvPicPr>
        <p:blipFill rotWithShape="1">
          <a:blip r:embed="rId7">
            <a:alphaModFix/>
          </a:blip>
          <a:srcRect b="0" l="54321" r="0" t="0"/>
          <a:stretch/>
        </p:blipFill>
        <p:spPr>
          <a:xfrm>
            <a:off x="5576033" y="3442198"/>
            <a:ext cx="272136" cy="33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grpSp>
        <p:nvGrpSpPr>
          <p:cNvPr id="368" name="Google Shape;368;p24"/>
          <p:cNvGrpSpPr/>
          <p:nvPr/>
        </p:nvGrpSpPr>
        <p:grpSpPr>
          <a:xfrm>
            <a:off x="311700" y="1494025"/>
            <a:ext cx="8099400" cy="3041100"/>
            <a:chOff x="311700" y="1494025"/>
            <a:chExt cx="8099400" cy="3041100"/>
          </a:xfrm>
        </p:grpSpPr>
        <p:sp>
          <p:nvSpPr>
            <p:cNvPr id="369" name="Google Shape;369;p24"/>
            <p:cNvSpPr/>
            <p:nvPr/>
          </p:nvSpPr>
          <p:spPr>
            <a:xfrm>
              <a:off x="311700" y="1494025"/>
              <a:ext cx="8099400" cy="30411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Mono"/>
                <a:ea typeface="Fira Mono"/>
                <a:cs typeface="Fira Mono"/>
                <a:sym typeface="Fira Mono"/>
              </a:endParaRPr>
            </a:p>
          </p:txBody>
        </p:sp>
        <p:pic>
          <p:nvPicPr>
            <p:cNvPr id="370" name="Google Shape;370;p24"/>
            <p:cNvPicPr preferRelativeResize="0"/>
            <p:nvPr/>
          </p:nvPicPr>
          <p:blipFill rotWithShape="1">
            <a:blip r:embed="rId3">
              <a:alphaModFix/>
            </a:blip>
            <a:srcRect b="0" l="50658" r="1989" t="0"/>
            <a:stretch/>
          </p:blipFill>
          <p:spPr>
            <a:xfrm>
              <a:off x="3852550" y="2608100"/>
              <a:ext cx="684374" cy="812959"/>
            </a:xfrm>
            <a:prstGeom prst="rect">
              <a:avLst/>
            </a:prstGeom>
            <a:noFill/>
            <a:ln>
              <a:noFill/>
            </a:ln>
          </p:spPr>
        </p:pic>
        <p:sp>
          <p:nvSpPr>
            <p:cNvPr id="371" name="Google Shape;371;p24"/>
            <p:cNvSpPr/>
            <p:nvPr/>
          </p:nvSpPr>
          <p:spPr>
            <a:xfrm>
              <a:off x="5184325" y="2723125"/>
              <a:ext cx="2970900" cy="582900"/>
            </a:xfrm>
            <a:prstGeom prst="roundRect">
              <a:avLst>
                <a:gd fmla="val 8140" name="adj"/>
              </a:avLst>
            </a:prstGeom>
            <a:noFill/>
            <a:ln cap="flat" cmpd="sng" w="9525">
              <a:solidFill>
                <a:schemeClr val="dk1"/>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Inter"/>
                  <a:ea typeface="Inter"/>
                  <a:cs typeface="Inter"/>
                  <a:sym typeface="Inter"/>
                </a:rPr>
                <a:t>Accurate </a:t>
              </a:r>
              <a:r>
                <a:rPr b="1" i="0" lang="en" sz="1100" u="sng" cap="none" strike="noStrike">
                  <a:solidFill>
                    <a:schemeClr val="accent1"/>
                  </a:solidFill>
                  <a:latin typeface="Inter"/>
                  <a:ea typeface="Inter"/>
                  <a:cs typeface="Inter"/>
                  <a:sym typeface="Inter"/>
                </a:rPr>
                <a:t>response</a:t>
              </a:r>
              <a:r>
                <a:rPr b="0" i="0" lang="en" sz="1100" u="none" cap="none" strike="noStrike">
                  <a:solidFill>
                    <a:schemeClr val="accent1"/>
                  </a:solidFill>
                  <a:latin typeface="Inter"/>
                  <a:ea typeface="Inter"/>
                  <a:cs typeface="Inter"/>
                  <a:sym typeface="Inter"/>
                </a:rPr>
                <a:t> </a:t>
              </a:r>
              <a:r>
                <a:rPr b="0" i="0" lang="en" sz="1100" u="none" cap="none" strike="noStrike">
                  <a:solidFill>
                    <a:schemeClr val="dk1"/>
                  </a:solidFill>
                  <a:latin typeface="Inter"/>
                  <a:ea typeface="Inter"/>
                  <a:cs typeface="Inter"/>
                  <a:sym typeface="Inter"/>
                </a:rPr>
                <a:t>with improved personalization and context-awareness</a:t>
              </a:r>
              <a:endParaRPr b="0" i="0" sz="1100" u="none" cap="none" strike="noStrike">
                <a:solidFill>
                  <a:schemeClr val="dk1"/>
                </a:solidFill>
                <a:latin typeface="Inter"/>
                <a:ea typeface="Inter"/>
                <a:cs typeface="Inter"/>
                <a:sym typeface="Inter"/>
              </a:endParaRPr>
            </a:p>
          </p:txBody>
        </p:sp>
        <p:cxnSp>
          <p:nvCxnSpPr>
            <p:cNvPr id="372" name="Google Shape;372;p24"/>
            <p:cNvCxnSpPr>
              <a:stCxn id="370" idx="3"/>
              <a:endCxn id="371" idx="1"/>
            </p:cNvCxnSpPr>
            <p:nvPr/>
          </p:nvCxnSpPr>
          <p:spPr>
            <a:xfrm>
              <a:off x="4536924" y="3014580"/>
              <a:ext cx="647400" cy="0"/>
            </a:xfrm>
            <a:prstGeom prst="straightConnector1">
              <a:avLst/>
            </a:prstGeom>
            <a:noFill/>
            <a:ln cap="flat" cmpd="sng" w="9525">
              <a:solidFill>
                <a:schemeClr val="dk2"/>
              </a:solidFill>
              <a:prstDash val="dot"/>
              <a:round/>
              <a:headEnd len="sm" w="sm" type="none"/>
              <a:tailEnd len="med" w="med" type="triangle"/>
            </a:ln>
          </p:spPr>
        </p:cxnSp>
        <p:grpSp>
          <p:nvGrpSpPr>
            <p:cNvPr id="373" name="Google Shape;373;p24"/>
            <p:cNvGrpSpPr/>
            <p:nvPr/>
          </p:nvGrpSpPr>
          <p:grpSpPr>
            <a:xfrm>
              <a:off x="1766038" y="1747075"/>
              <a:ext cx="1337400" cy="2535000"/>
              <a:chOff x="2491900" y="1217675"/>
              <a:chExt cx="1337400" cy="2535000"/>
            </a:xfrm>
          </p:grpSpPr>
          <p:sp>
            <p:nvSpPr>
              <p:cNvPr id="374" name="Google Shape;374;p24"/>
              <p:cNvSpPr/>
              <p:nvPr/>
            </p:nvSpPr>
            <p:spPr>
              <a:xfrm>
                <a:off x="2491900" y="1217675"/>
                <a:ext cx="1337400" cy="2535000"/>
              </a:xfrm>
              <a:prstGeom prst="roundRect">
                <a:avLst>
                  <a:gd fmla="val 8140" name="adj"/>
                </a:avLst>
              </a:prstGeom>
              <a:noFill/>
              <a:ln cap="flat" cmpd="sng" w="9525">
                <a:solidFill>
                  <a:srgbClr val="9E9E9E"/>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6048FF"/>
                  </a:solidFill>
                  <a:latin typeface="Space Grotesk"/>
                  <a:ea typeface="Space Grotesk"/>
                  <a:cs typeface="Space Grotesk"/>
                  <a:sym typeface="Space Grotesk"/>
                </a:endParaRPr>
              </a:p>
            </p:txBody>
          </p:sp>
          <p:sp>
            <p:nvSpPr>
              <p:cNvPr id="375" name="Google Shape;375;p24"/>
              <p:cNvSpPr/>
              <p:nvPr/>
            </p:nvSpPr>
            <p:spPr>
              <a:xfrm>
                <a:off x="2675544" y="1452350"/>
                <a:ext cx="979800" cy="254700"/>
              </a:xfrm>
              <a:prstGeom prst="roundRect">
                <a:avLst>
                  <a:gd fmla="val 8140" name="adj"/>
                </a:avLst>
              </a:prstGeom>
              <a:noFill/>
              <a:ln cap="flat" cmpd="sng" w="9525">
                <a:solidFill>
                  <a:srgbClr val="F66799"/>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Inter"/>
                    <a:ea typeface="Inter"/>
                    <a:cs typeface="Inter"/>
                    <a:sym typeface="Inter"/>
                  </a:rPr>
                  <a:t>Query</a:t>
                </a:r>
                <a:endParaRPr b="0" i="0" sz="900" u="none" cap="none" strike="noStrike">
                  <a:solidFill>
                    <a:schemeClr val="dk1"/>
                  </a:solidFill>
                  <a:latin typeface="Inter"/>
                  <a:ea typeface="Inter"/>
                  <a:cs typeface="Inter"/>
                  <a:sym typeface="Inter"/>
                </a:endParaRPr>
              </a:p>
            </p:txBody>
          </p:sp>
          <p:sp>
            <p:nvSpPr>
              <p:cNvPr id="376" name="Google Shape;376;p24"/>
              <p:cNvSpPr/>
              <p:nvPr/>
            </p:nvSpPr>
            <p:spPr>
              <a:xfrm>
                <a:off x="2675544" y="2204750"/>
                <a:ext cx="979800" cy="364200"/>
              </a:xfrm>
              <a:prstGeom prst="roundRect">
                <a:avLst>
                  <a:gd fmla="val 8140" name="adj"/>
                </a:avLst>
              </a:prstGeom>
              <a:noFill/>
              <a:ln cap="flat" cmpd="sng" w="9525">
                <a:solidFill>
                  <a:srgbClr val="FF804D"/>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Inter"/>
                    <a:ea typeface="Inter"/>
                    <a:cs typeface="Inter"/>
                    <a:sym typeface="Inter"/>
                  </a:rPr>
                  <a:t>Knowledge Context</a:t>
                </a:r>
                <a:endParaRPr b="0" i="0" sz="900" u="none" cap="none" strike="noStrike">
                  <a:solidFill>
                    <a:schemeClr val="dk1"/>
                  </a:solidFill>
                  <a:latin typeface="Inter"/>
                  <a:ea typeface="Inter"/>
                  <a:cs typeface="Inter"/>
                  <a:sym typeface="Inter"/>
                </a:endParaRPr>
              </a:p>
            </p:txBody>
          </p:sp>
          <p:sp>
            <p:nvSpPr>
              <p:cNvPr id="377" name="Google Shape;377;p24"/>
              <p:cNvSpPr/>
              <p:nvPr/>
            </p:nvSpPr>
            <p:spPr>
              <a:xfrm>
                <a:off x="3038094" y="1828550"/>
                <a:ext cx="254700" cy="254700"/>
              </a:xfrm>
              <a:prstGeom prst="mathPlus">
                <a:avLst>
                  <a:gd fmla="val 23520" name="adj1"/>
                </a:avLst>
              </a:prstGeom>
              <a:solidFill>
                <a:schemeClr val="dk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pace Grotesk"/>
                  <a:ea typeface="Space Grotesk"/>
                  <a:cs typeface="Space Grotesk"/>
                  <a:sym typeface="Space Grotesk"/>
                </a:endParaRPr>
              </a:p>
            </p:txBody>
          </p:sp>
          <p:sp>
            <p:nvSpPr>
              <p:cNvPr id="378" name="Google Shape;378;p24"/>
              <p:cNvSpPr/>
              <p:nvPr/>
            </p:nvSpPr>
            <p:spPr>
              <a:xfrm>
                <a:off x="3038094" y="2690450"/>
                <a:ext cx="254700" cy="254700"/>
              </a:xfrm>
              <a:prstGeom prst="mathPlus">
                <a:avLst>
                  <a:gd fmla="val 23520" name="adj1"/>
                </a:avLst>
              </a:prstGeom>
              <a:solidFill>
                <a:schemeClr val="dk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pace Grotesk"/>
                  <a:ea typeface="Space Grotesk"/>
                  <a:cs typeface="Space Grotesk"/>
                  <a:sym typeface="Space Grotesk"/>
                </a:endParaRPr>
              </a:p>
            </p:txBody>
          </p:sp>
          <p:sp>
            <p:nvSpPr>
              <p:cNvPr id="379" name="Google Shape;379;p24"/>
              <p:cNvSpPr/>
              <p:nvPr/>
            </p:nvSpPr>
            <p:spPr>
              <a:xfrm>
                <a:off x="2675544" y="3066650"/>
                <a:ext cx="979800" cy="364200"/>
              </a:xfrm>
              <a:prstGeom prst="roundRect">
                <a:avLst>
                  <a:gd fmla="val 8140" name="adj"/>
                </a:avLst>
              </a:prstGeom>
              <a:noFill/>
              <a:ln cap="flat" cmpd="sng" w="9525">
                <a:solidFill>
                  <a:srgbClr val="7466FF"/>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Inter"/>
                    <a:ea typeface="Inter"/>
                    <a:cs typeface="Inter"/>
                    <a:sym typeface="Inter"/>
                  </a:rPr>
                  <a:t>Memory Context</a:t>
                </a:r>
                <a:endParaRPr b="0" i="0" sz="900" u="none" cap="none" strike="noStrike">
                  <a:solidFill>
                    <a:schemeClr val="dk1"/>
                  </a:solidFill>
                  <a:latin typeface="Inter"/>
                  <a:ea typeface="Inter"/>
                  <a:cs typeface="Inter"/>
                  <a:sym typeface="Inter"/>
                </a:endParaRPr>
              </a:p>
            </p:txBody>
          </p:sp>
        </p:grpSp>
        <p:sp>
          <p:nvSpPr>
            <p:cNvPr id="380" name="Google Shape;380;p24"/>
            <p:cNvSpPr/>
            <p:nvPr/>
          </p:nvSpPr>
          <p:spPr>
            <a:xfrm>
              <a:off x="567588" y="2702500"/>
              <a:ext cx="449400" cy="427500"/>
            </a:xfrm>
            <a:prstGeom prst="roundRect">
              <a:avLst>
                <a:gd fmla="val 8140" name="adj"/>
              </a:avLst>
            </a:prstGeom>
            <a:noFill/>
            <a:ln cap="flat" cmpd="sng" w="9525">
              <a:solidFill>
                <a:schemeClr val="dk2"/>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6048FF"/>
                </a:solidFill>
                <a:latin typeface="Fira Mono"/>
                <a:ea typeface="Fira Mono"/>
                <a:cs typeface="Fira Mono"/>
                <a:sym typeface="Fira Mono"/>
              </a:endParaRPr>
            </a:p>
          </p:txBody>
        </p:sp>
        <p:cxnSp>
          <p:nvCxnSpPr>
            <p:cNvPr id="381" name="Google Shape;381;p24"/>
            <p:cNvCxnSpPr>
              <a:stCxn id="380" idx="3"/>
              <a:endCxn id="376" idx="1"/>
            </p:cNvCxnSpPr>
            <p:nvPr/>
          </p:nvCxnSpPr>
          <p:spPr>
            <a:xfrm>
              <a:off x="1016988" y="2916250"/>
              <a:ext cx="932700" cy="0"/>
            </a:xfrm>
            <a:prstGeom prst="straightConnector1">
              <a:avLst/>
            </a:prstGeom>
            <a:noFill/>
            <a:ln cap="flat" cmpd="sng" w="9525">
              <a:solidFill>
                <a:srgbClr val="191919"/>
              </a:solidFill>
              <a:prstDash val="dot"/>
              <a:round/>
              <a:headEnd len="sm" w="sm" type="none"/>
              <a:tailEnd len="med" w="med" type="stealth"/>
            </a:ln>
          </p:spPr>
        </p:cxnSp>
        <p:cxnSp>
          <p:nvCxnSpPr>
            <p:cNvPr id="382" name="Google Shape;382;p24"/>
            <p:cNvCxnSpPr>
              <a:stCxn id="374" idx="3"/>
              <a:endCxn id="370" idx="1"/>
            </p:cNvCxnSpPr>
            <p:nvPr/>
          </p:nvCxnSpPr>
          <p:spPr>
            <a:xfrm>
              <a:off x="3103438" y="3014575"/>
              <a:ext cx="749100" cy="0"/>
            </a:xfrm>
            <a:prstGeom prst="straightConnector1">
              <a:avLst/>
            </a:prstGeom>
            <a:noFill/>
            <a:ln cap="flat" cmpd="sng" w="9525">
              <a:solidFill>
                <a:schemeClr val="dk2"/>
              </a:solidFill>
              <a:prstDash val="dot"/>
              <a:round/>
              <a:headEnd len="sm" w="sm" type="none"/>
              <a:tailEnd len="sm" w="sm" type="none"/>
            </a:ln>
          </p:spPr>
        </p:cxnSp>
        <p:cxnSp>
          <p:nvCxnSpPr>
            <p:cNvPr id="383" name="Google Shape;383;p24"/>
            <p:cNvCxnSpPr>
              <a:stCxn id="380" idx="3"/>
              <a:endCxn id="379" idx="1"/>
            </p:cNvCxnSpPr>
            <p:nvPr/>
          </p:nvCxnSpPr>
          <p:spPr>
            <a:xfrm>
              <a:off x="1016988" y="2916250"/>
              <a:ext cx="932700" cy="861900"/>
            </a:xfrm>
            <a:prstGeom prst="straightConnector1">
              <a:avLst/>
            </a:prstGeom>
            <a:noFill/>
            <a:ln cap="flat" cmpd="sng" w="9525">
              <a:solidFill>
                <a:srgbClr val="191919"/>
              </a:solidFill>
              <a:prstDash val="dot"/>
              <a:round/>
              <a:headEnd len="sm" w="sm" type="none"/>
              <a:tailEnd len="med" w="med" type="stealth"/>
            </a:ln>
          </p:spPr>
        </p:cxnSp>
        <p:pic>
          <p:nvPicPr>
            <p:cNvPr id="384" name="Google Shape;384;p24" title="F Icon - Color.jpg"/>
            <p:cNvPicPr preferRelativeResize="0"/>
            <p:nvPr/>
          </p:nvPicPr>
          <p:blipFill rotWithShape="1">
            <a:blip r:embed="rId4">
              <a:alphaModFix/>
            </a:blip>
            <a:srcRect b="0" l="0" r="0" t="0"/>
            <a:stretch/>
          </p:blipFill>
          <p:spPr>
            <a:xfrm>
              <a:off x="665289" y="2800750"/>
              <a:ext cx="253996" cy="230999"/>
            </a:xfrm>
            <a:prstGeom prst="rect">
              <a:avLst/>
            </a:prstGeom>
            <a:noFill/>
            <a:ln>
              <a:noFill/>
            </a:ln>
          </p:spPr>
        </p:pic>
      </p:grpSp>
      <p:sp>
        <p:nvSpPr>
          <p:cNvPr id="385" name="Google Shape;385;p24"/>
          <p:cNvSpPr txBox="1"/>
          <p:nvPr>
            <p:ph type="title"/>
          </p:nvPr>
        </p:nvSpPr>
        <p:spPr>
          <a:xfrm>
            <a:off x="311700" y="445025"/>
            <a:ext cx="85206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sz="2600"/>
              <a:t>LLM-ready architecture</a:t>
            </a:r>
            <a:endParaRPr sz="2600"/>
          </a:p>
        </p:txBody>
      </p:sp>
      <p:sp>
        <p:nvSpPr>
          <p:cNvPr id="386" name="Google Shape;386;p24"/>
          <p:cNvSpPr txBox="1"/>
          <p:nvPr>
            <p:ph idx="1" type="body"/>
          </p:nvPr>
        </p:nvSpPr>
        <p:spPr>
          <a:xfrm>
            <a:off x="311700" y="1017725"/>
            <a:ext cx="85206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SzPts val="1800"/>
              <a:buNone/>
            </a:pPr>
            <a:r>
              <a:rPr lang="en" sz="1500"/>
              <a:t>Answer Generation</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3e4cbc0a805_1_0"/>
          <p:cNvSpPr txBox="1"/>
          <p:nvPr>
            <p:ph type="title"/>
          </p:nvPr>
        </p:nvSpPr>
        <p:spPr>
          <a:xfrm>
            <a:off x="311700" y="445025"/>
            <a:ext cx="85206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2600"/>
              <a:t>The Problem &amp; Solution</a:t>
            </a:r>
            <a:endParaRPr sz="2600"/>
          </a:p>
        </p:txBody>
      </p:sp>
      <p:sp>
        <p:nvSpPr>
          <p:cNvPr id="82" name="Google Shape;82;g3e4cbc0a805_1_0"/>
          <p:cNvSpPr txBox="1"/>
          <p:nvPr>
            <p:ph idx="1" type="body"/>
          </p:nvPr>
        </p:nvSpPr>
        <p:spPr>
          <a:xfrm>
            <a:off x="311700" y="1017725"/>
            <a:ext cx="8520600" cy="23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500">
                <a:latin typeface="Inter Medium"/>
                <a:ea typeface="Inter Medium"/>
                <a:cs typeface="Inter Medium"/>
                <a:sym typeface="Inter Medium"/>
              </a:rPr>
              <a:t>From Goldfish to Elephant: AI Memory Evolution </a:t>
            </a:r>
            <a:endParaRPr sz="1500">
              <a:latin typeface="Inter Medium"/>
              <a:ea typeface="Inter Medium"/>
              <a:cs typeface="Inter Medium"/>
              <a:sym typeface="Inter Medium"/>
            </a:endParaRPr>
          </a:p>
        </p:txBody>
      </p:sp>
      <p:sp>
        <p:nvSpPr>
          <p:cNvPr id="83" name="Google Shape;83;g3e4cbc0a805_1_0"/>
          <p:cNvSpPr/>
          <p:nvPr/>
        </p:nvSpPr>
        <p:spPr>
          <a:xfrm>
            <a:off x="344175" y="1445300"/>
            <a:ext cx="3859200" cy="2725200"/>
          </a:xfrm>
          <a:prstGeom prst="roundRect">
            <a:avLst>
              <a:gd fmla="val 2669" name="adj"/>
            </a:avLst>
          </a:prstGeom>
          <a:solidFill>
            <a:srgbClr val="FFFFFF"/>
          </a:solidFill>
          <a:ln>
            <a:noFill/>
          </a:ln>
          <a:effectLst>
            <a:outerShdw blurRad="300038" rotWithShape="0" algn="bl" dir="5400000" dist="19050">
              <a:srgbClr val="000000">
                <a:alpha val="12000"/>
              </a:srgbClr>
            </a:outerShdw>
          </a:effectLst>
        </p:spPr>
        <p:txBody>
          <a:bodyPr anchorCtr="0" anchor="ctr" bIns="91425" lIns="274300" spcFirstLastPara="1" rIns="274300" wrap="square" tIns="91425">
            <a:noAutofit/>
          </a:bodyPr>
          <a:lstStyle/>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The Problem:</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Short-term memory (context window) forgets previous interactions once conversations end</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Users experience pain: repeating preferences, projects, context</a:t>
            </a:r>
            <a:endParaRPr b="1" sz="1300">
              <a:solidFill>
                <a:schemeClr val="dk1"/>
              </a:solidFill>
              <a:latin typeface="Inter"/>
              <a:ea typeface="Inter"/>
              <a:cs typeface="Inter"/>
              <a:sym typeface="Inter"/>
            </a:endParaRPr>
          </a:p>
        </p:txBody>
      </p:sp>
      <p:pic>
        <p:nvPicPr>
          <p:cNvPr id="84" name="Google Shape;84;g3e4cbc0a805_1_0"/>
          <p:cNvPicPr preferRelativeResize="0"/>
          <p:nvPr/>
        </p:nvPicPr>
        <p:blipFill rotWithShape="1">
          <a:blip r:embed="rId3">
            <a:alphaModFix/>
          </a:blip>
          <a:srcRect b="39328" l="11933" r="8035" t="24671"/>
          <a:stretch/>
        </p:blipFill>
        <p:spPr>
          <a:xfrm>
            <a:off x="4756275" y="2916025"/>
            <a:ext cx="3604800" cy="1621800"/>
          </a:xfrm>
          <a:prstGeom prst="roundRect">
            <a:avLst>
              <a:gd fmla="val 4410" name="adj"/>
            </a:avLst>
          </a:prstGeom>
          <a:noFill/>
          <a:ln>
            <a:noFill/>
          </a:ln>
          <a:effectLst>
            <a:outerShdw blurRad="200025" rotWithShape="0" algn="bl" dir="5400000" dist="19050">
              <a:srgbClr val="000000">
                <a:alpha val="26000"/>
              </a:srgbClr>
            </a:outerShdw>
          </a:effectLst>
        </p:spPr>
      </p:pic>
      <p:sp>
        <p:nvSpPr>
          <p:cNvPr id="85" name="Google Shape;85;g3e4cbc0a805_1_0"/>
          <p:cNvSpPr/>
          <p:nvPr/>
        </p:nvSpPr>
        <p:spPr>
          <a:xfrm>
            <a:off x="4408125" y="1445300"/>
            <a:ext cx="4301100" cy="1561800"/>
          </a:xfrm>
          <a:prstGeom prst="roundRect">
            <a:avLst>
              <a:gd fmla="val 2669" name="adj"/>
            </a:avLst>
          </a:prstGeom>
          <a:solidFill>
            <a:srgbClr val="FFFFFF"/>
          </a:solidFill>
          <a:ln>
            <a:noFill/>
          </a:ln>
          <a:effectLst>
            <a:outerShdw blurRad="300038" rotWithShape="0" algn="bl" dir="5400000" dist="19050">
              <a:srgbClr val="000000">
                <a:alpha val="12000"/>
              </a:srgbClr>
            </a:outerShdw>
          </a:effectLst>
        </p:spPr>
        <p:txBody>
          <a:bodyPr anchorCtr="0" anchor="ctr" bIns="91425" lIns="274300" spcFirstLastPara="1" rIns="274300" wrap="square" tIns="91425">
            <a:noAutofit/>
          </a:bodyPr>
          <a:lstStyle/>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The Solution:</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We deliver AI that </a:t>
            </a:r>
            <a:r>
              <a:rPr b="1" lang="en" sz="1200">
                <a:solidFill>
                  <a:schemeClr val="dk1"/>
                </a:solidFill>
                <a:latin typeface="Inter"/>
                <a:ea typeface="Inter"/>
                <a:cs typeface="Inter"/>
                <a:sym typeface="Inter"/>
              </a:rPr>
              <a:t>recalls across sessions</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We offer </a:t>
            </a:r>
            <a:r>
              <a:rPr b="1" lang="en" sz="1200">
                <a:solidFill>
                  <a:schemeClr val="dk1"/>
                </a:solidFill>
                <a:latin typeface="Inter"/>
                <a:ea typeface="Inter"/>
                <a:cs typeface="Inter"/>
                <a:sym typeface="Inter"/>
              </a:rPr>
              <a:t>personalized experiences</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We provide </a:t>
            </a:r>
            <a:r>
              <a:rPr b="1" lang="en" sz="1200">
                <a:solidFill>
                  <a:schemeClr val="dk1"/>
                </a:solidFill>
                <a:latin typeface="Inter"/>
                <a:ea typeface="Inter"/>
                <a:cs typeface="Inter"/>
                <a:sym typeface="Inter"/>
              </a:rPr>
              <a:t>consistent interactions</a:t>
            </a:r>
            <a:endParaRPr b="1" sz="1300">
              <a:solidFill>
                <a:schemeClr val="dk1"/>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5"/>
          <p:cNvPicPr preferRelativeResize="0"/>
          <p:nvPr/>
        </p:nvPicPr>
        <p:blipFill rotWithShape="1">
          <a:blip r:embed="rId3">
            <a:alphaModFix/>
          </a:blip>
          <a:srcRect b="9035" l="5047" r="6715" t="6133"/>
          <a:stretch/>
        </p:blipFill>
        <p:spPr>
          <a:xfrm>
            <a:off x="272650" y="430175"/>
            <a:ext cx="8451300" cy="3881100"/>
          </a:xfrm>
          <a:prstGeom prst="roundRect">
            <a:avLst>
              <a:gd fmla="val 4541" name="adj"/>
            </a:avLst>
          </a:prstGeom>
          <a:noFill/>
          <a:ln>
            <a:noFill/>
          </a:ln>
          <a:effectLst>
            <a:outerShdw blurRad="200025" rotWithShape="0" algn="bl" dir="5400000" dist="19050">
              <a:srgbClr val="000000">
                <a:alpha val="25882"/>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txBox="1"/>
          <p:nvPr>
            <p:ph type="title"/>
          </p:nvPr>
        </p:nvSpPr>
        <p:spPr>
          <a:xfrm>
            <a:off x="311700" y="445025"/>
            <a:ext cx="8520600" cy="3500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2800"/>
              <a:buNone/>
            </a:pPr>
            <a:r>
              <a:rPr b="1" lang="en" sz="2400">
                <a:solidFill>
                  <a:srgbClr val="1F2037"/>
                </a:solidFill>
                <a:latin typeface="Inter"/>
                <a:ea typeface="Inter"/>
                <a:cs typeface="Inter"/>
                <a:sym typeface="Inter"/>
              </a:rPr>
              <a:t>Telegram Chat → OpenClaw Agent Memory Stack</a:t>
            </a:r>
            <a:endParaRPr/>
          </a:p>
        </p:txBody>
      </p:sp>
      <p:sp>
        <p:nvSpPr>
          <p:cNvPr id="96" name="Google Shape;96;p6"/>
          <p:cNvSpPr txBox="1"/>
          <p:nvPr/>
        </p:nvSpPr>
        <p:spPr>
          <a:xfrm>
            <a:off x="311700" y="940000"/>
            <a:ext cx="8520600" cy="280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555555"/>
                </a:solidFill>
                <a:latin typeface="Inter"/>
                <a:ea typeface="Inter"/>
                <a:cs typeface="Inter"/>
                <a:sym typeface="Inter"/>
              </a:rPr>
              <a:t>OpenClaw runs the agent on Ubuntu; Cognee is the memory control plane; FalkorDB stores the connected memory graph.</a:t>
            </a:r>
            <a:endParaRPr/>
          </a:p>
        </p:txBody>
      </p:sp>
      <p:sp>
        <p:nvSpPr>
          <p:cNvPr id="97" name="Google Shape;97;p6"/>
          <p:cNvSpPr/>
          <p:nvPr/>
        </p:nvSpPr>
        <p:spPr>
          <a:xfrm>
            <a:off x="420000" y="1995000"/>
            <a:ext cx="1220000" cy="1880000"/>
          </a:xfrm>
          <a:prstGeom prst="roundRect">
            <a:avLst>
              <a:gd fmla="val 4500" name="adj"/>
            </a:avLst>
          </a:prstGeom>
          <a:solidFill>
            <a:srgbClr val="FFFFFF"/>
          </a:solidFill>
          <a:ln cap="flat" cmpd="sng" w="9525">
            <a:solidFill>
              <a:srgbClr val="DDE8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8" name="Google Shape;98;p6"/>
          <p:cNvSpPr/>
          <p:nvPr/>
        </p:nvSpPr>
        <p:spPr>
          <a:xfrm>
            <a:off x="420000" y="1995000"/>
            <a:ext cx="1220000" cy="340000"/>
          </a:xfrm>
          <a:prstGeom prst="roundRect">
            <a:avLst>
              <a:gd fmla="val 14000" name="adj"/>
            </a:avLst>
          </a:prstGeom>
          <a:solidFill>
            <a:srgbClr val="1F2037"/>
          </a:solidFill>
          <a:ln cap="flat" cmpd="sng" w="9525">
            <a:solidFill>
              <a:srgbClr val="1F2037"/>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1140"/>
              <a:buFont typeface="Arial"/>
              <a:buNone/>
            </a:pPr>
            <a:r>
              <a:rPr b="1" i="0" lang="en" sz="1140" u="none" cap="none" strike="noStrike">
                <a:solidFill>
                  <a:srgbClr val="FFFFFF"/>
                </a:solidFill>
                <a:latin typeface="Inter"/>
                <a:ea typeface="Inter"/>
                <a:cs typeface="Inter"/>
                <a:sym typeface="Inter"/>
              </a:rPr>
              <a:t>Telegram</a:t>
            </a:r>
            <a:endParaRPr/>
          </a:p>
        </p:txBody>
      </p:sp>
      <p:sp>
        <p:nvSpPr>
          <p:cNvPr id="99" name="Google Shape;99;p6"/>
          <p:cNvSpPr txBox="1"/>
          <p:nvPr/>
        </p:nvSpPr>
        <p:spPr>
          <a:xfrm>
            <a:off x="510000" y="2470000"/>
            <a:ext cx="1040000" cy="240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
              <a:buFont typeface="Arial"/>
              <a:buNone/>
            </a:pPr>
            <a:r>
              <a:rPr b="1" i="0" lang="en" sz="960" u="none" cap="none" strike="noStrike">
                <a:solidFill>
                  <a:srgbClr val="1F2037"/>
                </a:solidFill>
                <a:latin typeface="Inter"/>
                <a:ea typeface="Inter"/>
                <a:cs typeface="Inter"/>
                <a:sym typeface="Inter"/>
              </a:rPr>
              <a:t>Chat channel</a:t>
            </a:r>
            <a:endParaRPr/>
          </a:p>
        </p:txBody>
      </p:sp>
      <p:sp>
        <p:nvSpPr>
          <p:cNvPr id="100" name="Google Shape;100;p6"/>
          <p:cNvSpPr txBox="1"/>
          <p:nvPr/>
        </p:nvSpPr>
        <p:spPr>
          <a:xfrm>
            <a:off x="510000" y="2755000"/>
            <a:ext cx="1040000" cy="220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80"/>
              <a:buFont typeface="Arial"/>
              <a:buNone/>
            </a:pPr>
            <a:r>
              <a:rPr b="0" i="0" lang="en" sz="680" u="none" cap="none" strike="noStrike">
                <a:solidFill>
                  <a:srgbClr val="555555"/>
                </a:solidFill>
                <a:latin typeface="Arial"/>
                <a:ea typeface="Arial"/>
                <a:cs typeface="Arial"/>
                <a:sym typeface="Arial"/>
              </a:rPr>
              <a:t>user messages</a:t>
            </a:r>
            <a:endParaRPr/>
          </a:p>
        </p:txBody>
      </p:sp>
      <p:sp>
        <p:nvSpPr>
          <p:cNvPr id="101" name="Google Shape;101;p6"/>
          <p:cNvSpPr txBox="1"/>
          <p:nvPr/>
        </p:nvSpPr>
        <p:spPr>
          <a:xfrm>
            <a:off x="545000" y="3055000"/>
            <a:ext cx="970000" cy="56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555555"/>
                </a:solidFill>
                <a:latin typeface="Inter"/>
                <a:ea typeface="Inter"/>
                <a:cs typeface="Inter"/>
                <a:sym typeface="Inter"/>
              </a:rPr>
              <a:t>User talks to the agent through a Telegram bot.</a:t>
            </a:r>
            <a:endParaRPr/>
          </a:p>
        </p:txBody>
      </p:sp>
      <p:sp>
        <p:nvSpPr>
          <p:cNvPr id="102" name="Google Shape;102;p6"/>
          <p:cNvSpPr/>
          <p:nvPr/>
        </p:nvSpPr>
        <p:spPr>
          <a:xfrm>
            <a:off x="1780000" y="1430000"/>
            <a:ext cx="7054000" cy="3000000"/>
          </a:xfrm>
          <a:prstGeom prst="roundRect">
            <a:avLst>
              <a:gd fmla="val 2500" name="adj"/>
            </a:avLst>
          </a:prstGeom>
          <a:solidFill>
            <a:srgbClr val="F5F5F7"/>
          </a:solidFill>
          <a:ln cap="flat" cmpd="sng" w="15225">
            <a:solidFill>
              <a:srgbClr val="15815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3" name="Google Shape;103;p6"/>
          <p:cNvSpPr/>
          <p:nvPr/>
        </p:nvSpPr>
        <p:spPr>
          <a:xfrm>
            <a:off x="1945000" y="1298000"/>
            <a:ext cx="1770000" cy="264000"/>
          </a:xfrm>
          <a:prstGeom prst="roundRect">
            <a:avLst>
              <a:gd fmla="val 45000" name="adj"/>
            </a:avLst>
          </a:prstGeom>
          <a:solidFill>
            <a:srgbClr val="158158"/>
          </a:solidFill>
          <a:ln cap="flat" cmpd="sng" w="9525">
            <a:solidFill>
              <a:srgbClr val="158158"/>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868"/>
              <a:buFont typeface="Arial"/>
              <a:buNone/>
            </a:pPr>
            <a:r>
              <a:rPr b="1" i="0" lang="en" sz="869" u="none" cap="none" strike="noStrike">
                <a:solidFill>
                  <a:srgbClr val="FFFFFF"/>
                </a:solidFill>
                <a:latin typeface="Inter"/>
                <a:ea typeface="Inter"/>
                <a:cs typeface="Inter"/>
                <a:sym typeface="Inter"/>
              </a:rPr>
              <a:t>Ubuntu host  ·  local agent stack</a:t>
            </a:r>
            <a:endParaRPr/>
          </a:p>
        </p:txBody>
      </p:sp>
      <p:sp>
        <p:nvSpPr>
          <p:cNvPr id="104" name="Google Shape;104;p6"/>
          <p:cNvSpPr/>
          <p:nvPr/>
        </p:nvSpPr>
        <p:spPr>
          <a:xfrm>
            <a:off x="2120000" y="1995000"/>
            <a:ext cx="1891333" cy="1880000"/>
          </a:xfrm>
          <a:prstGeom prst="roundRect">
            <a:avLst>
              <a:gd fmla="val 4500" name="adj"/>
            </a:avLst>
          </a:prstGeom>
          <a:solidFill>
            <a:srgbClr val="FFFFFF"/>
          </a:solidFill>
          <a:ln cap="flat" cmpd="sng" w="9525">
            <a:solidFill>
              <a:srgbClr val="DDE8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5" name="Google Shape;105;p6"/>
          <p:cNvSpPr/>
          <p:nvPr/>
        </p:nvSpPr>
        <p:spPr>
          <a:xfrm>
            <a:off x="2120000" y="1995000"/>
            <a:ext cx="1891333" cy="340000"/>
          </a:xfrm>
          <a:prstGeom prst="roundRect">
            <a:avLst>
              <a:gd fmla="val 14000" name="adj"/>
            </a:avLst>
          </a:prstGeom>
          <a:solidFill>
            <a:srgbClr val="158158"/>
          </a:solidFill>
          <a:ln cap="flat" cmpd="sng" w="9525">
            <a:solidFill>
              <a:srgbClr val="158158"/>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Inter"/>
                <a:ea typeface="Inter"/>
                <a:cs typeface="Inter"/>
                <a:sym typeface="Inter"/>
              </a:rPr>
              <a:t>OpenClaw</a:t>
            </a:r>
            <a:endParaRPr/>
          </a:p>
        </p:txBody>
      </p:sp>
      <p:sp>
        <p:nvSpPr>
          <p:cNvPr id="106" name="Google Shape;106;p6"/>
          <p:cNvSpPr txBox="1"/>
          <p:nvPr/>
        </p:nvSpPr>
        <p:spPr>
          <a:xfrm>
            <a:off x="2205000" y="2460000"/>
            <a:ext cx="1721333" cy="245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
              <a:buFont typeface="Arial"/>
              <a:buNone/>
            </a:pPr>
            <a:r>
              <a:rPr b="1" i="0" lang="en" sz="960" u="none" cap="none" strike="noStrike">
                <a:solidFill>
                  <a:srgbClr val="158158"/>
                </a:solidFill>
                <a:latin typeface="Inter"/>
                <a:ea typeface="Inter"/>
                <a:cs typeface="Inter"/>
                <a:sym typeface="Inter"/>
              </a:rPr>
              <a:t>Agent runtime</a:t>
            </a:r>
            <a:endParaRPr/>
          </a:p>
        </p:txBody>
      </p:sp>
      <p:sp>
        <p:nvSpPr>
          <p:cNvPr id="107" name="Google Shape;107;p6"/>
          <p:cNvSpPr txBox="1"/>
          <p:nvPr/>
        </p:nvSpPr>
        <p:spPr>
          <a:xfrm>
            <a:off x="2205000" y="2760000"/>
            <a:ext cx="1721333" cy="220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0"/>
              <a:buFont typeface="Arial"/>
              <a:buNone/>
            </a:pPr>
            <a:r>
              <a:rPr b="0" i="0" lang="en" sz="670" u="none" cap="none" strike="noStrike">
                <a:solidFill>
                  <a:srgbClr val="555555"/>
                </a:solidFill>
                <a:latin typeface="Arial"/>
                <a:ea typeface="Arial"/>
                <a:cs typeface="Arial"/>
                <a:sym typeface="Arial"/>
              </a:rPr>
              <a:t>Telegram connector + tools</a:t>
            </a:r>
            <a:endParaRPr/>
          </a:p>
        </p:txBody>
      </p:sp>
      <p:sp>
        <p:nvSpPr>
          <p:cNvPr id="108" name="Google Shape;108;p6"/>
          <p:cNvSpPr txBox="1"/>
          <p:nvPr/>
        </p:nvSpPr>
        <p:spPr>
          <a:xfrm>
            <a:off x="2240000" y="3070000"/>
            <a:ext cx="1651333" cy="60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
              <a:buFont typeface="Arial"/>
              <a:buNone/>
            </a:pPr>
            <a:r>
              <a:rPr b="0" i="0" lang="en" sz="880" u="none" cap="none" strike="noStrike">
                <a:solidFill>
                  <a:srgbClr val="555555"/>
                </a:solidFill>
                <a:latin typeface="Inter"/>
                <a:ea typeface="Inter"/>
                <a:cs typeface="Inter"/>
                <a:sym typeface="Inter"/>
              </a:rPr>
              <a:t>Runs the agent loop, tools, and memory calls.</a:t>
            </a:r>
            <a:endParaRPr/>
          </a:p>
        </p:txBody>
      </p:sp>
      <p:sp>
        <p:nvSpPr>
          <p:cNvPr id="109" name="Google Shape;109;p6"/>
          <p:cNvSpPr/>
          <p:nvPr/>
        </p:nvSpPr>
        <p:spPr>
          <a:xfrm>
            <a:off x="4361333" y="1995000"/>
            <a:ext cx="1891333" cy="1880000"/>
          </a:xfrm>
          <a:prstGeom prst="roundRect">
            <a:avLst>
              <a:gd fmla="val 4500" name="adj"/>
            </a:avLst>
          </a:prstGeom>
          <a:solidFill>
            <a:srgbClr val="FFFFFF"/>
          </a:solidFill>
          <a:ln cap="flat" cmpd="sng" w="9525">
            <a:solidFill>
              <a:srgbClr val="DDE8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 name="Google Shape;110;p6"/>
          <p:cNvSpPr/>
          <p:nvPr/>
        </p:nvSpPr>
        <p:spPr>
          <a:xfrm>
            <a:off x="4361333" y="1995000"/>
            <a:ext cx="1891333" cy="340000"/>
          </a:xfrm>
          <a:prstGeom prst="roundRect">
            <a:avLst>
              <a:gd fmla="val 14000" name="adj"/>
            </a:avLst>
          </a:prstGeom>
          <a:solidFill>
            <a:srgbClr val="336655"/>
          </a:solidFill>
          <a:ln cap="flat" cmpd="sng" w="9525">
            <a:solidFill>
              <a:srgbClr val="336655"/>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Inter"/>
                <a:ea typeface="Inter"/>
                <a:cs typeface="Inter"/>
                <a:sym typeface="Inter"/>
              </a:rPr>
              <a:t>Cognee</a:t>
            </a:r>
            <a:endParaRPr/>
          </a:p>
        </p:txBody>
      </p:sp>
      <p:sp>
        <p:nvSpPr>
          <p:cNvPr id="111" name="Google Shape;111;p6"/>
          <p:cNvSpPr txBox="1"/>
          <p:nvPr/>
        </p:nvSpPr>
        <p:spPr>
          <a:xfrm>
            <a:off x="4446333" y="2460000"/>
            <a:ext cx="1721333" cy="245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
              <a:buFont typeface="Arial"/>
              <a:buNone/>
            </a:pPr>
            <a:r>
              <a:rPr b="1" i="0" lang="en" sz="960" u="none" cap="none" strike="noStrike">
                <a:solidFill>
                  <a:srgbClr val="336655"/>
                </a:solidFill>
                <a:latin typeface="Inter"/>
                <a:ea typeface="Inter"/>
                <a:cs typeface="Inter"/>
                <a:sym typeface="Inter"/>
              </a:rPr>
              <a:t>Memory control plane</a:t>
            </a:r>
            <a:endParaRPr/>
          </a:p>
        </p:txBody>
      </p:sp>
      <p:sp>
        <p:nvSpPr>
          <p:cNvPr id="112" name="Google Shape;112;p6"/>
          <p:cNvSpPr txBox="1"/>
          <p:nvPr/>
        </p:nvSpPr>
        <p:spPr>
          <a:xfrm>
            <a:off x="4446333" y="2760000"/>
            <a:ext cx="1721333" cy="220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0"/>
              <a:buFont typeface="Arial"/>
              <a:buNone/>
            </a:pPr>
            <a:r>
              <a:rPr b="0" i="0" lang="en" sz="670" u="none" cap="none" strike="noStrike">
                <a:solidFill>
                  <a:srgbClr val="555555"/>
                </a:solidFill>
                <a:latin typeface="Arial"/>
                <a:ea typeface="Arial"/>
                <a:cs typeface="Arial"/>
                <a:sym typeface="Arial"/>
              </a:rPr>
              <a:t>Extract → Cognify → Load</a:t>
            </a:r>
            <a:endParaRPr/>
          </a:p>
        </p:txBody>
      </p:sp>
      <p:sp>
        <p:nvSpPr>
          <p:cNvPr id="113" name="Google Shape;113;p6"/>
          <p:cNvSpPr txBox="1"/>
          <p:nvPr/>
        </p:nvSpPr>
        <p:spPr>
          <a:xfrm>
            <a:off x="4481333" y="3070000"/>
            <a:ext cx="1651333" cy="60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
              <a:buFont typeface="Arial"/>
              <a:buNone/>
            </a:pPr>
            <a:r>
              <a:rPr b="0" i="0" lang="en" sz="880" u="none" cap="none" strike="noStrike">
                <a:solidFill>
                  <a:srgbClr val="555555"/>
                </a:solidFill>
                <a:latin typeface="Inter"/>
                <a:ea typeface="Inter"/>
                <a:cs typeface="Inter"/>
                <a:sym typeface="Inter"/>
              </a:rPr>
              <a:t>Orchestrates entities, relationships, embeddings, recall, and updates.</a:t>
            </a:r>
            <a:endParaRPr/>
          </a:p>
        </p:txBody>
      </p:sp>
      <p:sp>
        <p:nvSpPr>
          <p:cNvPr id="114" name="Google Shape;114;p6"/>
          <p:cNvSpPr/>
          <p:nvPr/>
        </p:nvSpPr>
        <p:spPr>
          <a:xfrm>
            <a:off x="6602666" y="1995000"/>
            <a:ext cx="1891333" cy="1880000"/>
          </a:xfrm>
          <a:prstGeom prst="roundRect">
            <a:avLst>
              <a:gd fmla="val 4500" name="adj"/>
            </a:avLst>
          </a:prstGeom>
          <a:solidFill>
            <a:srgbClr val="FFFFFF"/>
          </a:solidFill>
          <a:ln cap="flat" cmpd="sng" w="9525">
            <a:solidFill>
              <a:srgbClr val="DDE8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5" name="Google Shape;115;p6"/>
          <p:cNvSpPr/>
          <p:nvPr/>
        </p:nvSpPr>
        <p:spPr>
          <a:xfrm>
            <a:off x="6602666" y="1995000"/>
            <a:ext cx="1891333" cy="340000"/>
          </a:xfrm>
          <a:prstGeom prst="roundRect">
            <a:avLst>
              <a:gd fmla="val 14000" name="adj"/>
            </a:avLst>
          </a:prstGeom>
          <a:solidFill>
            <a:srgbClr val="1F2037"/>
          </a:solidFill>
          <a:ln cap="flat" cmpd="sng" w="9525">
            <a:solidFill>
              <a:srgbClr val="1F2037"/>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Inter"/>
                <a:ea typeface="Inter"/>
                <a:cs typeface="Inter"/>
                <a:sym typeface="Inter"/>
              </a:rPr>
              <a:t>FalkorDB</a:t>
            </a:r>
            <a:endParaRPr/>
          </a:p>
        </p:txBody>
      </p:sp>
      <p:sp>
        <p:nvSpPr>
          <p:cNvPr id="116" name="Google Shape;116;p6"/>
          <p:cNvSpPr txBox="1"/>
          <p:nvPr/>
        </p:nvSpPr>
        <p:spPr>
          <a:xfrm>
            <a:off x="6687666" y="2460000"/>
            <a:ext cx="1721333" cy="245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
              <a:buFont typeface="Arial"/>
              <a:buNone/>
            </a:pPr>
            <a:r>
              <a:rPr b="1" i="0" lang="en" sz="960" u="none" cap="none" strike="noStrike">
                <a:solidFill>
                  <a:srgbClr val="1F2037"/>
                </a:solidFill>
                <a:latin typeface="Inter"/>
                <a:ea typeface="Inter"/>
                <a:cs typeface="Inter"/>
                <a:sym typeface="Inter"/>
              </a:rPr>
              <a:t>Graph database</a:t>
            </a:r>
            <a:endParaRPr/>
          </a:p>
        </p:txBody>
      </p:sp>
      <p:sp>
        <p:nvSpPr>
          <p:cNvPr id="117" name="Google Shape;117;p6"/>
          <p:cNvSpPr txBox="1"/>
          <p:nvPr/>
        </p:nvSpPr>
        <p:spPr>
          <a:xfrm>
            <a:off x="6687666" y="2760000"/>
            <a:ext cx="1721333" cy="220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0"/>
              <a:buFont typeface="Arial"/>
              <a:buNone/>
            </a:pPr>
            <a:r>
              <a:rPr b="0" i="0" lang="en" sz="670" u="none" cap="none" strike="noStrike">
                <a:solidFill>
                  <a:srgbClr val="555555"/>
                </a:solidFill>
                <a:latin typeface="Arial"/>
                <a:ea typeface="Arial"/>
                <a:cs typeface="Arial"/>
                <a:sym typeface="Arial"/>
              </a:rPr>
              <a:t>:6379 API · :3000 browser</a:t>
            </a:r>
            <a:endParaRPr/>
          </a:p>
        </p:txBody>
      </p:sp>
      <p:sp>
        <p:nvSpPr>
          <p:cNvPr id="118" name="Google Shape;118;p6"/>
          <p:cNvSpPr txBox="1"/>
          <p:nvPr/>
        </p:nvSpPr>
        <p:spPr>
          <a:xfrm>
            <a:off x="6722666" y="3070000"/>
            <a:ext cx="1651333" cy="60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
              <a:buFont typeface="Arial"/>
              <a:buNone/>
            </a:pPr>
            <a:r>
              <a:rPr b="0" i="0" lang="en" sz="880" u="none" cap="none" strike="noStrike">
                <a:solidFill>
                  <a:srgbClr val="555555"/>
                </a:solidFill>
                <a:latin typeface="Inter"/>
                <a:ea typeface="Inter"/>
                <a:cs typeface="Inter"/>
                <a:sym typeface="Inter"/>
              </a:rPr>
              <a:t>Stores the connected memory graph for fast Cypher traversal and relationship-aware recall.</a:t>
            </a:r>
            <a:endParaRPr/>
          </a:p>
        </p:txBody>
      </p:sp>
      <p:sp>
        <p:nvSpPr>
          <p:cNvPr id="119" name="Google Shape;119;p6"/>
          <p:cNvSpPr/>
          <p:nvPr/>
        </p:nvSpPr>
        <p:spPr>
          <a:xfrm>
            <a:off x="1730000" y="2795000"/>
            <a:ext cx="300000" cy="170000"/>
          </a:xfrm>
          <a:prstGeom prst="rightArrow">
            <a:avLst>
              <a:gd fmla="val 50000" name="adj1"/>
              <a:gd fmla="val 50000" name="adj2"/>
            </a:avLst>
          </a:prstGeom>
          <a:solidFill>
            <a:srgbClr val="1581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0" name="Google Shape;120;p6"/>
          <p:cNvSpPr/>
          <p:nvPr/>
        </p:nvSpPr>
        <p:spPr>
          <a:xfrm>
            <a:off x="4081333" y="2795000"/>
            <a:ext cx="210000" cy="170000"/>
          </a:xfrm>
          <a:prstGeom prst="rightArrow">
            <a:avLst>
              <a:gd fmla="val 50000" name="adj1"/>
              <a:gd fmla="val 50000" name="adj2"/>
            </a:avLst>
          </a:prstGeom>
          <a:solidFill>
            <a:srgbClr val="1581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1" name="Google Shape;121;p6"/>
          <p:cNvSpPr/>
          <p:nvPr/>
        </p:nvSpPr>
        <p:spPr>
          <a:xfrm>
            <a:off x="6322666" y="2795000"/>
            <a:ext cx="210000" cy="170000"/>
          </a:xfrm>
          <a:prstGeom prst="rightArrow">
            <a:avLst>
              <a:gd fmla="val 50000" name="adj1"/>
              <a:gd fmla="val 50000" name="adj2"/>
            </a:avLst>
          </a:prstGeom>
          <a:solidFill>
            <a:srgbClr val="1581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2" name="Google Shape;122;p6"/>
          <p:cNvSpPr/>
          <p:nvPr/>
        </p:nvSpPr>
        <p:spPr>
          <a:xfrm>
            <a:off x="2120000" y="4065000"/>
            <a:ext cx="6373999" cy="320000"/>
          </a:xfrm>
          <a:prstGeom prst="roundRect">
            <a:avLst>
              <a:gd fmla="val 25000" name="adj"/>
            </a:avLst>
          </a:prstGeom>
          <a:solidFill>
            <a:srgbClr val="CCDDCC"/>
          </a:solidFill>
          <a:ln cap="flat" cmpd="sng" w="9525">
            <a:solidFill>
              <a:srgbClr val="CCDDCC"/>
            </a:solidFill>
            <a:prstDash val="solid"/>
            <a:round/>
            <a:headEnd len="sm" w="sm" type="none"/>
            <a:tailEnd len="sm" w="sm" type="none"/>
          </a:ln>
        </p:spPr>
        <p:txBody>
          <a:bodyPr anchorCtr="0" anchor="ctr" bIns="50000" lIns="70000" spcFirstLastPara="1" rIns="70000" wrap="square" tIns="5000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1F2037"/>
                </a:solidFill>
                <a:latin typeface="Inter"/>
                <a:ea typeface="Inter"/>
                <a:cs typeface="Inter"/>
                <a:sym typeface="Inter"/>
              </a:rPr>
              <a:t>← Graph context returns through Cognee to OpenClaw, then back to Telegram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311700" y="445025"/>
            <a:ext cx="8520600" cy="431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800"/>
              <a:buNone/>
            </a:pPr>
            <a:r>
              <a:rPr lang="en"/>
              <a:t>Meet the Agents</a:t>
            </a:r>
            <a:endParaRPr/>
          </a:p>
        </p:txBody>
      </p:sp>
      <p:sp>
        <p:nvSpPr>
          <p:cNvPr id="128" name="Google Shape;128;p7"/>
          <p:cNvSpPr/>
          <p:nvPr/>
        </p:nvSpPr>
        <p:spPr>
          <a:xfrm>
            <a:off x="479150" y="1495400"/>
            <a:ext cx="3936900" cy="3300000"/>
          </a:xfrm>
          <a:prstGeom prst="roundRect">
            <a:avLst>
              <a:gd fmla="val 4000" name="adj"/>
            </a:avLst>
          </a:prstGeom>
          <a:solidFill>
            <a:srgbClr val="FFFFFF"/>
          </a:solidFill>
          <a:ln cap="flat" cmpd="sng" w="9525">
            <a:solidFill>
              <a:srgbClr val="E5E5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ill_avatar.png" id="129" name="Google Shape;129;p7"/>
          <p:cNvPicPr preferRelativeResize="0"/>
          <p:nvPr/>
        </p:nvPicPr>
        <p:blipFill rotWithShape="1">
          <a:blip r:embed="rId3">
            <a:alphaModFix/>
          </a:blip>
          <a:srcRect b="0" l="0" r="0" t="0"/>
          <a:stretch/>
        </p:blipFill>
        <p:spPr>
          <a:xfrm>
            <a:off x="799150" y="1815400"/>
            <a:ext cx="900000" cy="900000"/>
          </a:xfrm>
          <a:prstGeom prst="rect">
            <a:avLst/>
          </a:prstGeom>
          <a:noFill/>
          <a:ln>
            <a:noFill/>
          </a:ln>
        </p:spPr>
      </p:pic>
      <p:sp>
        <p:nvSpPr>
          <p:cNvPr id="130" name="Google Shape;130;p7"/>
          <p:cNvSpPr txBox="1"/>
          <p:nvPr/>
        </p:nvSpPr>
        <p:spPr>
          <a:xfrm>
            <a:off x="1899150" y="1875400"/>
            <a:ext cx="21969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1A1A1A"/>
                </a:solidFill>
                <a:latin typeface="Inter"/>
                <a:ea typeface="Inter"/>
                <a:cs typeface="Inter"/>
                <a:sym typeface="Inter"/>
              </a:rPr>
              <a:t>Will</a:t>
            </a:r>
            <a:endParaRPr b="0" i="0" sz="1400" u="none" cap="none" strike="noStrike">
              <a:solidFill>
                <a:srgbClr val="000000"/>
              </a:solidFill>
              <a:latin typeface="Arial"/>
              <a:ea typeface="Arial"/>
              <a:cs typeface="Arial"/>
              <a:sym typeface="Arial"/>
            </a:endParaRPr>
          </a:p>
        </p:txBody>
      </p:sp>
      <p:pic>
        <p:nvPicPr>
          <p:cNvPr descr="briefcase.png" id="131" name="Google Shape;131;p7"/>
          <p:cNvPicPr preferRelativeResize="0"/>
          <p:nvPr/>
        </p:nvPicPr>
        <p:blipFill rotWithShape="1">
          <a:blip r:embed="rId4">
            <a:alphaModFix/>
          </a:blip>
          <a:srcRect b="0" l="0" r="0" t="0"/>
          <a:stretch/>
        </p:blipFill>
        <p:spPr>
          <a:xfrm>
            <a:off x="1899150" y="2345400"/>
            <a:ext cx="260000" cy="260000"/>
          </a:xfrm>
          <a:prstGeom prst="rect">
            <a:avLst/>
          </a:prstGeom>
          <a:noFill/>
          <a:ln>
            <a:noFill/>
          </a:ln>
        </p:spPr>
      </p:pic>
      <p:sp>
        <p:nvSpPr>
          <p:cNvPr id="132" name="Google Shape;132;p7"/>
          <p:cNvSpPr txBox="1"/>
          <p:nvPr/>
        </p:nvSpPr>
        <p:spPr>
          <a:xfrm>
            <a:off x="2269150" y="2365400"/>
            <a:ext cx="18270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158158"/>
                </a:solidFill>
                <a:latin typeface="Inter"/>
                <a:ea typeface="Inter"/>
                <a:cs typeface="Inter"/>
                <a:sym typeface="Inter"/>
              </a:rPr>
              <a:t>Work Agent</a:t>
            </a:r>
            <a:endParaRPr b="0" i="0" sz="1400" u="none" cap="none" strike="noStrike">
              <a:solidFill>
                <a:srgbClr val="000000"/>
              </a:solidFill>
              <a:latin typeface="Arial"/>
              <a:ea typeface="Arial"/>
              <a:cs typeface="Arial"/>
              <a:sym typeface="Arial"/>
            </a:endParaRPr>
          </a:p>
        </p:txBody>
      </p:sp>
      <p:sp>
        <p:nvSpPr>
          <p:cNvPr id="133" name="Google Shape;133;p7"/>
          <p:cNvSpPr txBox="1"/>
          <p:nvPr/>
        </p:nvSpPr>
        <p:spPr>
          <a:xfrm>
            <a:off x="799150" y="2935400"/>
            <a:ext cx="3297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555555"/>
                </a:solidFill>
                <a:latin typeface="Inter"/>
                <a:ea typeface="Inter"/>
                <a:cs typeface="Inter"/>
                <a:sym typeface="Inter"/>
              </a:rPr>
              <a:t>Handles professional tasks, projects, meetings, and workplace knowledge.</a:t>
            </a:r>
            <a:endParaRPr b="0" i="0" sz="1400" u="none" cap="none" strike="noStrike">
              <a:solidFill>
                <a:srgbClr val="000000"/>
              </a:solidFill>
              <a:latin typeface="Arial"/>
              <a:ea typeface="Arial"/>
              <a:cs typeface="Arial"/>
              <a:sym typeface="Arial"/>
            </a:endParaRPr>
          </a:p>
        </p:txBody>
      </p:sp>
      <p:sp>
        <p:nvSpPr>
          <p:cNvPr id="134" name="Google Shape;134;p7"/>
          <p:cNvSpPr txBox="1"/>
          <p:nvPr/>
        </p:nvSpPr>
        <p:spPr>
          <a:xfrm>
            <a:off x="799150" y="3575400"/>
            <a:ext cx="3297000" cy="89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Meetings &amp; scheduling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Projects &amp; deliverables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Team collaboration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Technical workflows</a:t>
            </a:r>
            <a:endParaRPr b="0" i="0" sz="1400" u="none" cap="none" strike="noStrike">
              <a:solidFill>
                <a:srgbClr val="000000"/>
              </a:solidFill>
              <a:latin typeface="Arial"/>
              <a:ea typeface="Arial"/>
              <a:cs typeface="Arial"/>
              <a:sym typeface="Arial"/>
            </a:endParaRPr>
          </a:p>
        </p:txBody>
      </p:sp>
      <p:sp>
        <p:nvSpPr>
          <p:cNvPr id="135" name="Google Shape;135;p7"/>
          <p:cNvSpPr/>
          <p:nvPr/>
        </p:nvSpPr>
        <p:spPr>
          <a:xfrm>
            <a:off x="4727850" y="1495400"/>
            <a:ext cx="3936900" cy="3300000"/>
          </a:xfrm>
          <a:prstGeom prst="roundRect">
            <a:avLst>
              <a:gd fmla="val 4000" name="adj"/>
            </a:avLst>
          </a:prstGeom>
          <a:solidFill>
            <a:srgbClr val="FFFFFF"/>
          </a:solidFill>
          <a:ln cap="flat" cmpd="sng" w="9525">
            <a:solidFill>
              <a:srgbClr val="E5E5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iz_avatar.png" id="136" name="Google Shape;136;p7"/>
          <p:cNvPicPr preferRelativeResize="0"/>
          <p:nvPr/>
        </p:nvPicPr>
        <p:blipFill rotWithShape="1">
          <a:blip r:embed="rId5">
            <a:alphaModFix/>
          </a:blip>
          <a:srcRect b="0" l="0" r="0" t="0"/>
          <a:stretch/>
        </p:blipFill>
        <p:spPr>
          <a:xfrm>
            <a:off x="5047850" y="1815400"/>
            <a:ext cx="900000" cy="900000"/>
          </a:xfrm>
          <a:prstGeom prst="rect">
            <a:avLst/>
          </a:prstGeom>
          <a:noFill/>
          <a:ln>
            <a:noFill/>
          </a:ln>
        </p:spPr>
      </p:pic>
      <p:sp>
        <p:nvSpPr>
          <p:cNvPr id="137" name="Google Shape;137;p7"/>
          <p:cNvSpPr txBox="1"/>
          <p:nvPr/>
        </p:nvSpPr>
        <p:spPr>
          <a:xfrm>
            <a:off x="6147850" y="1875400"/>
            <a:ext cx="21969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1A1A1A"/>
                </a:solidFill>
                <a:latin typeface="Inter"/>
                <a:ea typeface="Inter"/>
                <a:cs typeface="Inter"/>
                <a:sym typeface="Inter"/>
              </a:rPr>
              <a:t>Liz (Elizabeth)</a:t>
            </a:r>
            <a:endParaRPr b="0" i="0" sz="1400" u="none" cap="none" strike="noStrike">
              <a:solidFill>
                <a:srgbClr val="000000"/>
              </a:solidFill>
              <a:latin typeface="Arial"/>
              <a:ea typeface="Arial"/>
              <a:cs typeface="Arial"/>
              <a:sym typeface="Arial"/>
            </a:endParaRPr>
          </a:p>
        </p:txBody>
      </p:sp>
      <p:pic>
        <p:nvPicPr>
          <p:cNvPr descr="home.png" id="138" name="Google Shape;138;p7"/>
          <p:cNvPicPr preferRelativeResize="0"/>
          <p:nvPr/>
        </p:nvPicPr>
        <p:blipFill rotWithShape="1">
          <a:blip r:embed="rId6">
            <a:alphaModFix/>
          </a:blip>
          <a:srcRect b="0" l="0" r="0" t="0"/>
          <a:stretch/>
        </p:blipFill>
        <p:spPr>
          <a:xfrm>
            <a:off x="6147850" y="2345400"/>
            <a:ext cx="260000" cy="260000"/>
          </a:xfrm>
          <a:prstGeom prst="rect">
            <a:avLst/>
          </a:prstGeom>
          <a:noFill/>
          <a:ln>
            <a:noFill/>
          </a:ln>
        </p:spPr>
      </p:pic>
      <p:sp>
        <p:nvSpPr>
          <p:cNvPr id="139" name="Google Shape;139;p7"/>
          <p:cNvSpPr txBox="1"/>
          <p:nvPr/>
        </p:nvSpPr>
        <p:spPr>
          <a:xfrm>
            <a:off x="6517850" y="2365400"/>
            <a:ext cx="1827000" cy="2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ED561B"/>
                </a:solidFill>
                <a:latin typeface="Inter"/>
                <a:ea typeface="Inter"/>
                <a:cs typeface="Inter"/>
                <a:sym typeface="Inter"/>
              </a:rPr>
              <a:t>Personal Agent</a:t>
            </a:r>
            <a:endParaRPr b="0" i="0" sz="1400" u="none" cap="none" strike="noStrike">
              <a:solidFill>
                <a:srgbClr val="000000"/>
              </a:solidFill>
              <a:latin typeface="Arial"/>
              <a:ea typeface="Arial"/>
              <a:cs typeface="Arial"/>
              <a:sym typeface="Arial"/>
            </a:endParaRPr>
          </a:p>
        </p:txBody>
      </p:sp>
      <p:sp>
        <p:nvSpPr>
          <p:cNvPr id="140" name="Google Shape;140;p7"/>
          <p:cNvSpPr txBox="1"/>
          <p:nvPr/>
        </p:nvSpPr>
        <p:spPr>
          <a:xfrm>
            <a:off x="5047850" y="2935400"/>
            <a:ext cx="3297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555555"/>
                </a:solidFill>
                <a:latin typeface="Inter"/>
                <a:ea typeface="Inter"/>
                <a:cs typeface="Inter"/>
                <a:sym typeface="Inter"/>
              </a:rPr>
              <a:t>Manages personal life </a:t>
            </a:r>
            <a:r>
              <a:rPr lang="en" sz="1100">
                <a:solidFill>
                  <a:srgbClr val="555555"/>
                </a:solidFill>
                <a:latin typeface="Inter"/>
                <a:ea typeface="Inter"/>
                <a:cs typeface="Inter"/>
                <a:sym typeface="Inter"/>
              </a:rPr>
              <a:t>-</a:t>
            </a:r>
            <a:r>
              <a:rPr b="0" i="0" lang="en" sz="1100" u="none" cap="none" strike="noStrike">
                <a:solidFill>
                  <a:srgbClr val="555555"/>
                </a:solidFill>
                <a:latin typeface="Inter"/>
                <a:ea typeface="Inter"/>
                <a:cs typeface="Inter"/>
                <a:sym typeface="Inter"/>
              </a:rPr>
              <a:t> hobbies, family, travel, and everyday activities.</a:t>
            </a:r>
            <a:endParaRPr b="0" i="0" sz="1400" u="none" cap="none" strike="noStrike">
              <a:solidFill>
                <a:srgbClr val="000000"/>
              </a:solidFill>
              <a:latin typeface="Arial"/>
              <a:ea typeface="Arial"/>
              <a:cs typeface="Arial"/>
              <a:sym typeface="Arial"/>
            </a:endParaRPr>
          </a:p>
        </p:txBody>
      </p:sp>
      <p:sp>
        <p:nvSpPr>
          <p:cNvPr id="141" name="Google Shape;141;p7"/>
          <p:cNvSpPr txBox="1"/>
          <p:nvPr/>
        </p:nvSpPr>
        <p:spPr>
          <a:xfrm>
            <a:off x="5047850" y="3575400"/>
            <a:ext cx="3297000" cy="89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Family &amp; relationships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Hobbies &amp; fitness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Travel &amp; experiences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200"/>
              <a:buFont typeface="Arial"/>
              <a:buNone/>
            </a:pPr>
            <a:r>
              <a:rPr b="0" i="0" lang="en" sz="1200" u="none" cap="none" strike="noStrike">
                <a:solidFill>
                  <a:srgbClr val="333333"/>
                </a:solidFill>
                <a:latin typeface="Inter"/>
                <a:ea typeface="Inter"/>
                <a:cs typeface="Inter"/>
                <a:sym typeface="Inter"/>
              </a:rPr>
              <a:t>•  Food, dining &amp; lifestyle</a:t>
            </a:r>
            <a:endParaRPr b="0" i="0" sz="1400" u="none" cap="none" strike="noStrike">
              <a:solidFill>
                <a:srgbClr val="000000"/>
              </a:solidFill>
              <a:latin typeface="Arial"/>
              <a:ea typeface="Arial"/>
              <a:cs typeface="Arial"/>
              <a:sym typeface="Arial"/>
            </a:endParaRPr>
          </a:p>
        </p:txBody>
      </p:sp>
      <p:sp>
        <p:nvSpPr>
          <p:cNvPr id="142" name="Google Shape;142;p7"/>
          <p:cNvSpPr txBox="1"/>
          <p:nvPr/>
        </p:nvSpPr>
        <p:spPr>
          <a:xfrm>
            <a:off x="311700" y="1017725"/>
            <a:ext cx="8520600" cy="246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 sz="1350" u="none" cap="none" strike="noStrike">
                <a:solidFill>
                  <a:srgbClr val="555555"/>
                </a:solidFill>
                <a:latin typeface="Inter"/>
                <a:ea typeface="Inter"/>
                <a:cs typeface="Inter"/>
                <a:sym typeface="Inter"/>
              </a:rPr>
              <a:t>Two specialized agents, two isolated memory graphs — one seamless experience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8"/>
          <p:cNvSpPr txBox="1"/>
          <p:nvPr/>
        </p:nvSpPr>
        <p:spPr>
          <a:xfrm>
            <a:off x="311700" y="445025"/>
            <a:ext cx="8520600" cy="42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800" u="none" cap="none" strike="noStrike">
                <a:solidFill>
                  <a:srgbClr val="1F2037"/>
                </a:solidFill>
                <a:latin typeface="Inter"/>
                <a:ea typeface="Inter"/>
                <a:cs typeface="Inter"/>
                <a:sym typeface="Inter"/>
              </a:rPr>
              <a:t>Demo: Agent Memory in Action</a:t>
            </a:r>
            <a:endParaRPr/>
          </a:p>
        </p:txBody>
      </p:sp>
      <p:sp>
        <p:nvSpPr>
          <p:cNvPr id="148" name="Google Shape;148;p8"/>
          <p:cNvSpPr txBox="1"/>
          <p:nvPr/>
        </p:nvSpPr>
        <p:spPr>
          <a:xfrm>
            <a:off x="311700" y="960000"/>
            <a:ext cx="8520600" cy="30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400" u="none" cap="none" strike="noStrike">
                <a:solidFill>
                  <a:srgbClr val="555555"/>
                </a:solidFill>
                <a:latin typeface="Inter"/>
                <a:ea typeface="Inter"/>
                <a:cs typeface="Inter"/>
                <a:sym typeface="Inter"/>
              </a:rPr>
              <a:t>Watch the Telegram → OpenClaw → Cognee → FalkorDB flow end-to-end.</a:t>
            </a:r>
            <a:endParaRPr/>
          </a:p>
        </p:txBody>
      </p:sp>
      <p:sp>
        <p:nvSpPr>
          <p:cNvPr id="149" name="Google Shape;149;p8"/>
          <p:cNvSpPr/>
          <p:nvPr/>
        </p:nvSpPr>
        <p:spPr>
          <a:xfrm>
            <a:off x="970000" y="1600000"/>
            <a:ext cx="7200000" cy="2450000"/>
          </a:xfrm>
          <a:prstGeom prst="roundRect">
            <a:avLst>
              <a:gd fmla="val 5000" name="adj"/>
            </a:avLst>
          </a:prstGeom>
          <a:solidFill>
            <a:srgbClr val="FFFFFF"/>
          </a:solidFill>
          <a:ln cap="flat" cmpd="sng" w="12700">
            <a:solidFill>
              <a:srgbClr val="DDE8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0" name="Google Shape;150;p8"/>
          <p:cNvSpPr/>
          <p:nvPr/>
        </p:nvSpPr>
        <p:spPr>
          <a:xfrm>
            <a:off x="1360000" y="1910000"/>
            <a:ext cx="1160000" cy="330000"/>
          </a:xfrm>
          <a:prstGeom prst="roundRect">
            <a:avLst>
              <a:gd fmla="val 45000" name="adj"/>
            </a:avLst>
          </a:prstGeom>
          <a:solidFill>
            <a:srgbClr val="158158"/>
          </a:solidFill>
          <a:ln>
            <a:noFill/>
          </a:ln>
        </p:spPr>
        <p:txBody>
          <a:bodyPr anchorCtr="0" anchor="ctr" bIns="20000" lIns="20000" spcFirstLastPara="1" rIns="20000" wrap="square" tIns="20000">
            <a:noAutofit/>
          </a:bodyPr>
          <a:lstStyle/>
          <a:p>
            <a:pPr indent="0" lvl="0" marL="0" marR="0" rtl="0" algn="ctr">
              <a:lnSpc>
                <a:spcPct val="100000"/>
              </a:lnSpc>
              <a:spcBef>
                <a:spcPts val="0"/>
              </a:spcBef>
              <a:spcAft>
                <a:spcPts val="0"/>
              </a:spcAft>
              <a:buNone/>
            </a:pPr>
            <a:r>
              <a:rPr b="1" i="0" lang="en" sz="1000" u="none" cap="none" strike="noStrike">
                <a:solidFill>
                  <a:srgbClr val="FFFFFF"/>
                </a:solidFill>
                <a:latin typeface="Inter"/>
                <a:ea typeface="Inter"/>
                <a:cs typeface="Inter"/>
                <a:sym typeface="Inter"/>
              </a:rPr>
              <a:t>VIDEO DEMO</a:t>
            </a:r>
            <a:endParaRPr/>
          </a:p>
        </p:txBody>
      </p:sp>
      <p:sp>
        <p:nvSpPr>
          <p:cNvPr id="151" name="Google Shape;151;p8"/>
          <p:cNvSpPr txBox="1"/>
          <p:nvPr/>
        </p:nvSpPr>
        <p:spPr>
          <a:xfrm>
            <a:off x="1360000" y="2420000"/>
            <a:ext cx="6420000" cy="52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800" u="none" cap="none" strike="noStrike">
                <a:solidFill>
                  <a:srgbClr val="1F2037"/>
                </a:solidFill>
                <a:latin typeface="Inter"/>
                <a:ea typeface="Inter"/>
                <a:cs typeface="Inter"/>
                <a:sym typeface="Inter"/>
              </a:rPr>
              <a:t>This is the demo</a:t>
            </a:r>
            <a:endParaRPr/>
          </a:p>
        </p:txBody>
      </p:sp>
      <p:sp>
        <p:nvSpPr>
          <p:cNvPr id="152" name="Google Shape;152;p8"/>
          <p:cNvSpPr txBox="1"/>
          <p:nvPr/>
        </p:nvSpPr>
        <p:spPr>
          <a:xfrm>
            <a:off x="1360000" y="2970000"/>
            <a:ext cx="6420000" cy="36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555555"/>
                </a:solidFill>
                <a:latin typeface="Inter"/>
                <a:ea typeface="Inter"/>
                <a:cs typeface="Inter"/>
                <a:sym typeface="Inter"/>
              </a:rPr>
              <a:t>A short walkthrough of the live agent memory stack running as one system.</a:t>
            </a:r>
            <a:endParaRPr/>
          </a:p>
        </p:txBody>
      </p:sp>
      <p:sp>
        <p:nvSpPr>
          <p:cNvPr id="153" name="Google Shape;153;p8"/>
          <p:cNvSpPr txBox="1"/>
          <p:nvPr/>
        </p:nvSpPr>
        <p:spPr>
          <a:xfrm>
            <a:off x="1360000" y="3440000"/>
            <a:ext cx="6420000" cy="32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500" u="sng" cap="none" strike="noStrike">
                <a:solidFill>
                  <a:srgbClr val="058DC7"/>
                </a:solidFill>
                <a:latin typeface="Inter"/>
                <a:ea typeface="Inter"/>
                <a:cs typeface="Inter"/>
                <a:sym typeface="Inter"/>
                <a:hlinkClick r:id="rId3">
                  <a:extLst>
                    <a:ext uri="{A12FA001-AC4F-418D-AE19-62706E023703}">
                      <ahyp:hlinkClr val="tx"/>
                    </a:ext>
                  </a:extLst>
                </a:hlinkClick>
              </a:rPr>
              <a:t>https://screen.studio/share/NZkqSZZ1</a:t>
            </a:r>
            <a:endParaRPr/>
          </a:p>
        </p:txBody>
      </p:sp>
      <p:sp>
        <p:nvSpPr>
          <p:cNvPr id="154" name="Google Shape;154;p8"/>
          <p:cNvSpPr/>
          <p:nvPr/>
        </p:nvSpPr>
        <p:spPr>
          <a:xfrm>
            <a:off x="311700" y="4892040"/>
            <a:ext cx="1800000" cy="9000"/>
          </a:xfrm>
          <a:prstGeom prst="rect">
            <a:avLst/>
          </a:prstGeom>
          <a:solidFill>
            <a:srgbClr val="15815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pic>
        <p:nvPicPr>
          <p:cNvPr id="159" name="Google Shape;159;p9" title="Screenshot 2026-04-20 at 5.37.09 AM.png"/>
          <p:cNvPicPr preferRelativeResize="0"/>
          <p:nvPr/>
        </p:nvPicPr>
        <p:blipFill rotWithShape="1">
          <a:blip r:embed="rId3">
            <a:alphaModFix/>
          </a:blip>
          <a:srcRect b="0" l="3385" r="3375" t="0"/>
          <a:stretch/>
        </p:blipFill>
        <p:spPr>
          <a:xfrm>
            <a:off x="0" y="57950"/>
            <a:ext cx="9144003" cy="5085552"/>
          </a:xfrm>
          <a:prstGeom prst="rect">
            <a:avLst/>
          </a:prstGeom>
          <a:noFill/>
          <a:ln>
            <a:noFill/>
          </a:ln>
        </p:spPr>
      </p:pic>
      <p:grpSp>
        <p:nvGrpSpPr>
          <p:cNvPr id="160" name="Google Shape;160;p9"/>
          <p:cNvGrpSpPr/>
          <p:nvPr/>
        </p:nvGrpSpPr>
        <p:grpSpPr>
          <a:xfrm>
            <a:off x="5014375" y="4320550"/>
            <a:ext cx="4014850" cy="691500"/>
            <a:chOff x="5014375" y="4320550"/>
            <a:chExt cx="4014850" cy="691500"/>
          </a:xfrm>
        </p:grpSpPr>
        <p:sp>
          <p:nvSpPr>
            <p:cNvPr id="161" name="Google Shape;161;p9"/>
            <p:cNvSpPr/>
            <p:nvPr/>
          </p:nvSpPr>
          <p:spPr>
            <a:xfrm>
              <a:off x="5489525" y="4404700"/>
              <a:ext cx="3539700" cy="523200"/>
            </a:xfrm>
            <a:prstGeom prst="roundRect">
              <a:avLst>
                <a:gd fmla="val 2669" name="adj"/>
              </a:avLst>
            </a:prstGeom>
            <a:solidFill>
              <a:srgbClr val="FFFFFF"/>
            </a:solidFill>
            <a:ln>
              <a:noFill/>
            </a:ln>
            <a:effectLst>
              <a:outerShdw blurRad="300038" rotWithShape="0" algn="bl" dir="5400000" dist="19050">
                <a:srgbClr val="000000">
                  <a:alpha val="12156"/>
                </a:srgbClr>
              </a:outerShdw>
            </a:effectLst>
          </p:spPr>
          <p:txBody>
            <a:bodyPr anchorCtr="0" anchor="ctr" bIns="91425" lIns="274300" spcFirstLastPara="1" rIns="274300" wrap="square" tIns="91425">
              <a:noAutofit/>
            </a:bodyPr>
            <a:lstStyle/>
            <a:p>
              <a:pPr indent="0" lvl="0" marL="0" marR="0" rtl="0" algn="l">
                <a:lnSpc>
                  <a:spcPct val="115000"/>
                </a:lnSpc>
                <a:spcBef>
                  <a:spcPts val="1200"/>
                </a:spcBef>
                <a:spcAft>
                  <a:spcPts val="1200"/>
                </a:spcAft>
                <a:buClr>
                  <a:srgbClr val="000000"/>
                </a:buClr>
                <a:buSzPts val="1100"/>
                <a:buFont typeface="Arial"/>
                <a:buNone/>
              </a:pPr>
              <a:r>
                <a:rPr b="1" i="0" lang="en" sz="1100" u="none" cap="none" strike="noStrike">
                  <a:solidFill>
                    <a:schemeClr val="dk1"/>
                  </a:solidFill>
                  <a:latin typeface="Inter"/>
                  <a:ea typeface="Inter"/>
                  <a:cs typeface="Inter"/>
                  <a:sym typeface="Inter"/>
                </a:rPr>
                <a:t>OpenClaw Memory &amp; Relationship Example</a:t>
              </a:r>
              <a:endParaRPr b="1" i="0" sz="1200" u="none" cap="none" strike="noStrike">
                <a:solidFill>
                  <a:schemeClr val="dk1"/>
                </a:solidFill>
                <a:latin typeface="Inter"/>
                <a:ea typeface="Inter"/>
                <a:cs typeface="Inter"/>
                <a:sym typeface="Inter"/>
              </a:endParaRPr>
            </a:p>
          </p:txBody>
        </p:sp>
        <p:pic>
          <p:nvPicPr>
            <p:cNvPr id="162" name="Google Shape;162;p9"/>
            <p:cNvPicPr preferRelativeResize="0"/>
            <p:nvPr/>
          </p:nvPicPr>
          <p:blipFill rotWithShape="1">
            <a:blip r:embed="rId4">
              <a:alphaModFix/>
            </a:blip>
            <a:srcRect b="0" l="0" r="0" t="0"/>
            <a:stretch/>
          </p:blipFill>
          <p:spPr>
            <a:xfrm>
              <a:off x="5014375" y="4320550"/>
              <a:ext cx="691500" cy="691500"/>
            </a:xfrm>
            <a:prstGeom prst="roundRect">
              <a:avLst>
                <a:gd fmla="val 16667" name="adj"/>
              </a:avLst>
            </a:prstGeom>
            <a:solidFill>
              <a:srgbClr val="FFFFFF"/>
            </a:solidFill>
            <a:ln>
              <a:noFill/>
            </a:ln>
            <a:effectLst>
              <a:outerShdw blurRad="300038" rotWithShape="0" algn="bl" dir="5400000" dist="19050">
                <a:srgbClr val="000000">
                  <a:alpha val="12156"/>
                </a:srgbClr>
              </a:outerShdw>
            </a:effectLst>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0" title="openclaw-cognee-stack-v1.gif"/>
          <p:cNvPicPr preferRelativeResize="0"/>
          <p:nvPr/>
        </p:nvPicPr>
        <p:blipFill rotWithShape="1">
          <a:blip r:embed="rId3">
            <a:alphaModFix/>
          </a:blip>
          <a:srcRect b="0" l="0" r="0" t="0"/>
          <a:stretch/>
        </p:blipFill>
        <p:spPr>
          <a:xfrm>
            <a:off x="573975" y="0"/>
            <a:ext cx="7996051" cy="4497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lkorDB - 2025">
  <a:themeElements>
    <a:clrScheme name="Simple Light">
      <a:dk1>
        <a:srgbClr val="000000"/>
      </a:dk1>
      <a:lt1>
        <a:srgbClr val="FFFFFF"/>
      </a:lt1>
      <a:dk2>
        <a:srgbClr val="595959"/>
      </a:dk2>
      <a:lt2>
        <a:srgbClr val="EEEEEE"/>
      </a:lt2>
      <a:accent1>
        <a:srgbClr val="7466FF"/>
      </a:accent1>
      <a:accent2>
        <a:srgbClr val="FF804D"/>
      </a:accent2>
      <a:accent3>
        <a:srgbClr val="F9F6FE"/>
      </a:accent3>
      <a:accent4>
        <a:srgbClr val="191919"/>
      </a:accent4>
      <a:accent5>
        <a:srgbClr val="191919"/>
      </a:accent5>
      <a:accent6>
        <a:srgbClr val="191919"/>
      </a:accent6>
      <a:hlink>
        <a:srgbClr val="7466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