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ink/ink1.xml" ContentType="application/inkml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85" r:id="rId18"/>
    <p:sldId id="272" r:id="rId19"/>
    <p:sldId id="273" r:id="rId20"/>
    <p:sldId id="284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2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6" d="100"/>
          <a:sy n="126" d="100"/>
        </p:scale>
        <p:origin x="202" y="8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26T21:29:13.70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5266 404 24575,'-52'-3'0,"-79"-14"0,29 2 0,-126-5 0,99 11 0,0-5 0,-140-35 0,-22-30 0,-296-71 0,493 133 0,-1 5 0,0 4 0,0 4 0,-144 13 0,124 6 0,71-8 0,-59 2 0,87-8 0,0-2 0,0 0 0,0-1 0,0-1 0,1 0 0,-1-1 0,-21-9 0,26 9 0,0 0 0,0 1 0,0 0 0,-1 0 0,1 2 0,0-1 0,-1 2 0,0-1 0,-20 3 0,5 2 0,0 2 0,-50 17 0,23-5 0,-169 63 0,141-41 0,39-18 0,-75 26 0,95-43 0,1-1 0,-1-1 0,0-2 0,0 0 0,-44-4 0,0 0 0,-227 5 0,-225-5 0,416-5 0,64 3 0,0 2 0,-57 3 0,92 1 0,0 0 0,-1 0 0,1 1 0,0-1 0,0 1 0,0 0 0,0 0 0,0 0 0,0 1 0,0-1 0,1 1 0,0 0 0,-1 0 0,1 0 0,0 1 0,0-1 0,1 1 0,-1 0 0,-2 4 0,-5 10 0,1 0 0,-13 35 0,20-48 0,-9 33 0,-5 12 0,6-25 0,0-1 0,2 1 0,1 1 0,-8 52 0,13-65 0,1 1 0,1 0 0,0-1 0,1 1 0,1 0 0,0-1 0,1 1 0,0-1 0,1 0 0,0 0 0,1 0 0,1 0 0,0-1 0,0 0 0,1 0 0,16 18 0,-23-30 0,10 14 0,1 0 0,-2 0 0,0 1 0,-1 0 0,8 20 0,-13-28 0,1 0 0,0 0 0,0 0 0,0-1 0,7 8 0,10 16 0,-10-14 0,1 0 0,0-1 0,1-1 0,0 0 0,1-1 0,1 0 0,0-1 0,0-1 0,1 0 0,1-1 0,25 11 0,-26-16 0,-1 0 0,1 0 0,0-2 0,0 0 0,30 2 0,87-7 0,-50-1 0,119 5 0,196-4 0,-365-2 0,1-1 0,-1-1 0,36-12 0,-33 7 0,0 3 0,41-5 0,40 7 0,131 10 0,-125 8 0,210 47 0,-71-8 0,-95-15 0,-119-23 0,1-3 0,0-1 0,88 4 0,-10-13 0,147-5 0,-240 1 0,0-2 0,58-17 0,-55 12 0,69-10 0,-79 16 0,0-1 0,0-1 0,36-14 0,39-12 0,-79 27 0,37-16 0,-44 15 0,0 1 0,1 0 0,-1 1 0,33-4 0,52-5 0,152-39 0,-234 47 0,0 0 0,34-19 0,-38 17 0,1 1 0,0 1 0,0 0 0,0 0 0,18-2 0,21 2 0,64 1 0,22-1 0,-123 4 0,-8 2 0,0 0 0,-1-1 0,1-1 0,-1 1 0,1-2 0,-1 1 0,0-1 0,0-1 0,0 1 0,0-1 0,0-1 0,-1 0 0,11-8 0,9-10 0,-15 13 0,0 0 0,-1 0 0,-1-2 0,1 1 0,-2-1 0,0-1 0,0 0 0,11-21 0,-13 18 0,3-7 0,0-1 0,-1 0 0,8-37 0,-16 53 0,0 0 0,-1 0 0,-1-1 0,1 1 0,-2 0 0,1 0 0,-1 0 0,0-1 0,0 1 0,-1 0 0,0 1 0,-1-1 0,0 0 0,0 0 0,-5-8 0,5 11 0,-49-77 0,46 73 0,0 0 0,-1 1 0,-1 0 0,1 1 0,-1 0 0,-17-12 0,17 14 12,-1 2 0,1-1 0,-1 1 0,1 0 0,-1 1 0,0 0 0,-16-2 0,-66 2-885,77 2 285,-3 0-6238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0924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7357C1-5A0C-C860-77FB-30ABE74FB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B50F0B-1EFD-24F3-A341-A6CD27897F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2C0010-92C9-1899-87F4-9B722F1AD6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FAC1D0-8000-DDE5-940A-8F3CF0E466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35213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BAF06B-F929-3B05-B544-DC261D0E7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BF64E6-9362-0910-D29E-D0FA7FE91A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239722-FD91-8F92-3056-17352E6273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074E8A-4AEE-D5EC-FBC7-33421EFD15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9925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4" Type="http://schemas.openxmlformats.org/officeDocument/2006/relationships/customXml" Target="../ink/ink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brijesh.patel@cwan.com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brijesh.patel@cwan.co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2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371600"/>
            <a:ext cx="9144000" cy="2468880"/>
          </a:xfrm>
          <a:prstGeom prst="rect">
            <a:avLst/>
          </a:prstGeom>
          <a:solidFill>
            <a:srgbClr val="051428"/>
          </a:solidFill>
          <a:ln w="12700">
            <a:solidFill>
              <a:srgbClr val="0514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371600"/>
            <a:ext cx="9144000" cy="5486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400800" y="182880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720840" y="182880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7040880" y="182880"/>
            <a:ext cx="64008" cy="64008"/>
          </a:xfrm>
          <a:prstGeom prst="ellipse">
            <a:avLst/>
          </a:prstGeom>
          <a:solidFill>
            <a:srgbClr val="00B4D8">
              <a:alpha val="2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360920" y="182880"/>
            <a:ext cx="64008" cy="64008"/>
          </a:xfrm>
          <a:prstGeom prst="ellipse">
            <a:avLst/>
          </a:prstGeom>
          <a:solidFill>
            <a:srgbClr val="00B4D8">
              <a:alpha val="2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7680960" y="182880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8001000" y="182880"/>
            <a:ext cx="64008" cy="64008"/>
          </a:xfrm>
          <a:prstGeom prst="ellipse">
            <a:avLst/>
          </a:prstGeom>
          <a:solidFill>
            <a:srgbClr val="00B4D8">
              <a:alpha val="2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8321040" y="182880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8641080" y="182880"/>
            <a:ext cx="64008" cy="64008"/>
          </a:xfrm>
          <a:prstGeom prst="ellipse">
            <a:avLst/>
          </a:prstGeom>
          <a:solidFill>
            <a:srgbClr val="00B4D8">
              <a:alpha val="2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6400800" y="475488"/>
            <a:ext cx="64008" cy="64008"/>
          </a:xfrm>
          <a:prstGeom prst="ellipse">
            <a:avLst/>
          </a:prstGeom>
          <a:solidFill>
            <a:srgbClr val="00B4D8">
              <a:alpha val="2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720840" y="475488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7040880" y="475488"/>
            <a:ext cx="64008" cy="64008"/>
          </a:xfrm>
          <a:prstGeom prst="ellipse">
            <a:avLst/>
          </a:prstGeom>
          <a:solidFill>
            <a:srgbClr val="00B4D8">
              <a:alpha val="2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7360920" y="475488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7680960" y="475488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8001000" y="475488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8321040" y="475488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8641080" y="475488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400800" y="768096"/>
            <a:ext cx="64008" cy="64008"/>
          </a:xfrm>
          <a:prstGeom prst="ellipse">
            <a:avLst/>
          </a:prstGeom>
          <a:solidFill>
            <a:srgbClr val="00B4D8">
              <a:alpha val="2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720840" y="768096"/>
            <a:ext cx="64008" cy="64008"/>
          </a:xfrm>
          <a:prstGeom prst="ellipse">
            <a:avLst/>
          </a:prstGeom>
          <a:solidFill>
            <a:srgbClr val="00B4D8">
              <a:alpha val="2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7040880" y="768096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7360920" y="768096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7680960" y="768096"/>
            <a:ext cx="64008" cy="64008"/>
          </a:xfrm>
          <a:prstGeom prst="ellipse">
            <a:avLst/>
          </a:prstGeom>
          <a:solidFill>
            <a:srgbClr val="00B4D8">
              <a:alpha val="2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8001000" y="768096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8321040" y="768096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8641080" y="768096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6400800" y="1060704"/>
            <a:ext cx="64008" cy="64008"/>
          </a:xfrm>
          <a:prstGeom prst="ellipse">
            <a:avLst/>
          </a:prstGeom>
          <a:solidFill>
            <a:srgbClr val="00B4D8">
              <a:alpha val="2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6720840" y="1060704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7040880" y="1060704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7360920" y="1060704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7680960" y="1060704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8001000" y="1060704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8321040" y="1060704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8641080" y="1060704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6400800" y="1353312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6720840" y="1353312"/>
            <a:ext cx="64008" cy="64008"/>
          </a:xfrm>
          <a:prstGeom prst="ellipse">
            <a:avLst/>
          </a:prstGeom>
          <a:solidFill>
            <a:srgbClr val="00B4D8">
              <a:alpha val="2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7040880" y="1353312"/>
            <a:ext cx="64008" cy="64008"/>
          </a:xfrm>
          <a:prstGeom prst="ellipse">
            <a:avLst/>
          </a:prstGeom>
          <a:solidFill>
            <a:srgbClr val="00B4D8">
              <a:alpha val="2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7360920" y="1353312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7680960" y="1353312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8001000" y="1353312"/>
            <a:ext cx="64008" cy="64008"/>
          </a:xfrm>
          <a:prstGeom prst="ellipse">
            <a:avLst/>
          </a:prstGeom>
          <a:solidFill>
            <a:srgbClr val="00B4D8">
              <a:alpha val="2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8321040" y="1353312"/>
            <a:ext cx="64008" cy="64008"/>
          </a:xfrm>
          <a:prstGeom prst="ellipse">
            <a:avLst/>
          </a:prstGeom>
          <a:solidFill>
            <a:srgbClr val="00B4D8">
              <a:alpha val="2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Shape 41"/>
          <p:cNvSpPr/>
          <p:nvPr/>
        </p:nvSpPr>
        <p:spPr>
          <a:xfrm>
            <a:off x="8641080" y="1353312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4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20040"/>
            <a:ext cx="2194560" cy="521208"/>
          </a:xfrm>
          <a:prstGeom prst="rect">
            <a:avLst/>
          </a:prstGeom>
        </p:spPr>
      </p:pic>
      <p:sp>
        <p:nvSpPr>
          <p:cNvPr id="45" name="Text 42"/>
          <p:cNvSpPr/>
          <p:nvPr/>
        </p:nvSpPr>
        <p:spPr>
          <a:xfrm>
            <a:off x="457200" y="14813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MySQL Binary Logs:</a:t>
            </a:r>
            <a:endParaRPr lang="en-US" sz="3800" dirty="0"/>
          </a:p>
        </p:txBody>
      </p:sp>
      <p:sp>
        <p:nvSpPr>
          <p:cNvPr id="46" name="Text 43"/>
          <p:cNvSpPr/>
          <p:nvPr/>
        </p:nvSpPr>
        <p:spPr>
          <a:xfrm>
            <a:off x="457200" y="21031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Your Database's Black Box Flight Recorder</a:t>
            </a:r>
            <a:endParaRPr lang="en-US" sz="2600" dirty="0"/>
          </a:p>
        </p:txBody>
      </p:sp>
      <p:sp>
        <p:nvSpPr>
          <p:cNvPr id="47" name="Text 44"/>
          <p:cNvSpPr/>
          <p:nvPr/>
        </p:nvSpPr>
        <p:spPr>
          <a:xfrm>
            <a:off x="457200" y="2816352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Brijesh Patel  ·  Percona Live 2026</a:t>
            </a:r>
            <a:endParaRPr lang="en-US" sz="1200" dirty="0"/>
          </a:p>
        </p:txBody>
      </p:sp>
      <p:sp>
        <p:nvSpPr>
          <p:cNvPr id="48" name="Text 45"/>
          <p:cNvSpPr/>
          <p:nvPr/>
        </p:nvSpPr>
        <p:spPr>
          <a:xfrm>
            <a:off x="457200" y="3090672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Track: MySQL / Performance &amp; Operations</a:t>
            </a:r>
            <a:endParaRPr lang="en-US" sz="1100" dirty="0"/>
          </a:p>
        </p:txBody>
      </p:sp>
      <p:sp>
        <p:nvSpPr>
          <p:cNvPr id="49" name="Shape 46"/>
          <p:cNvSpPr/>
          <p:nvPr/>
        </p:nvSpPr>
        <p:spPr>
          <a:xfrm>
            <a:off x="0" y="4709160"/>
            <a:ext cx="9144000" cy="438912"/>
          </a:xfrm>
          <a:prstGeom prst="rect">
            <a:avLst/>
          </a:prstGeom>
          <a:solidFill>
            <a:srgbClr val="071830"/>
          </a:solidFill>
          <a:ln w="12700">
            <a:solidFill>
              <a:srgbClr val="0718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7"/>
          <p:cNvSpPr/>
          <p:nvPr/>
        </p:nvSpPr>
        <p:spPr>
          <a:xfrm>
            <a:off x="457200" y="4727448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"No more flying blind in production. Your binary logs have been trying to tell you something all along."</a:t>
            </a:r>
            <a:endParaRPr lang="en-US" sz="9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CODE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Cache Invalidation in Practice</a:t>
            </a:r>
            <a:endParaRPr lang="en-US" sz="2400" dirty="0"/>
          </a:p>
        </p:txBody>
      </p:sp>
      <p:sp>
        <p:nvSpPr>
          <p:cNvPr id="10" name="Shape 7"/>
          <p:cNvSpPr/>
          <p:nvPr/>
        </p:nvSpPr>
        <p:spPr>
          <a:xfrm>
            <a:off x="384048" y="1417320"/>
            <a:ext cx="8375904" cy="3090672"/>
          </a:xfrm>
          <a:prstGeom prst="rect">
            <a:avLst/>
          </a:prstGeom>
          <a:solidFill>
            <a:srgbClr val="0D1117"/>
          </a:solidFill>
          <a:ln w="127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93776" y="1490472"/>
            <a:ext cx="91440" cy="91440"/>
          </a:xfrm>
          <a:prstGeom prst="ellipse">
            <a:avLst/>
          </a:prstGeom>
          <a:solidFill>
            <a:srgbClr val="FF5F56"/>
          </a:solidFill>
          <a:ln w="12700">
            <a:solidFill>
              <a:srgbClr val="FF5F5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658368" y="1490472"/>
            <a:ext cx="91440" cy="91440"/>
          </a:xfrm>
          <a:prstGeom prst="ellipse">
            <a:avLst/>
          </a:prstGeom>
          <a:solidFill>
            <a:srgbClr val="FFBD2E"/>
          </a:solidFill>
          <a:ln w="12700">
            <a:solidFill>
              <a:srgbClr val="FFB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822960" y="1490472"/>
            <a:ext cx="91440" cy="91440"/>
          </a:xfrm>
          <a:prstGeom prst="ellipse">
            <a:avLst/>
          </a:prstGeom>
          <a:solidFill>
            <a:srgbClr val="27C93F"/>
          </a:solidFill>
          <a:ln w="12700">
            <a:solidFill>
              <a:srgbClr val="27C9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475488" y="1691640"/>
            <a:ext cx="8193024" cy="2724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 pymysqlreplication import BinLogStreamReader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 pymysqlreplication.row_event import WriteRowsEvent, UpdateRowsEvent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import redis</a:t>
            </a:r>
            <a:endParaRPr lang="en-US" sz="950" dirty="0"/>
          </a:p>
          <a:p>
            <a:pPr marL="0" indent="0" algn="l">
              <a:buNone/>
            </a:pP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 = redis.Redis(host="localhost", port=6379)</a:t>
            </a:r>
            <a:endParaRPr lang="en-US" sz="950" dirty="0"/>
          </a:p>
          <a:p>
            <a:pPr marL="0" indent="0" algn="l">
              <a:buNone/>
            </a:pP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stream = BinLogStreamReader(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connection_settings={"host":"127.0.0.1","port":3306,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      "user":"replicator","passwd":"secret"},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server_id=100, only_tables=["shadow_products"],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only_events=[WriteRowsEvent, UpdateRowsEvent],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blocking=True, resume_stream=True)</a:t>
            </a:r>
            <a:endParaRPr lang="en-US" sz="950" dirty="0"/>
          </a:p>
          <a:p>
            <a:pPr marL="0" indent="0" algn="l">
              <a:buNone/>
            </a:pP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event in stream: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for row in event.rows: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vals = row.get("values") or row.get("after_values")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keys = [f"product:{vals['id']}",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f"category:{vals['category_id']}:listing"]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r.delete(*keys)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384048" y="4617720"/>
            <a:ext cx="8375904" cy="292608"/>
          </a:xfrm>
          <a:prstGeom prst="rect">
            <a:avLst/>
          </a:prstGeom>
          <a:solidFill>
            <a:srgbClr val="F0FDF4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475488" y="46177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Tip: run as a sidecar per service — each service owns its own cache eviction logic.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USE CASE 2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Binlog-as-Event-Bus for Microservices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384048" y="1042416"/>
            <a:ext cx="837590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Turn every committed row change into a domain event — no code changes to the producer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3566160" y="1463040"/>
            <a:ext cx="2011680" cy="685800"/>
          </a:xfrm>
          <a:prstGeom prst="rect">
            <a:avLst/>
          </a:prstGeom>
          <a:solidFill>
            <a:srgbClr val="E8F5E9"/>
          </a:solidFill>
          <a:ln w="25400">
            <a:solidFill>
              <a:srgbClr val="16A34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3566160" y="1463040"/>
            <a:ext cx="2011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MySQL + Binlog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3566160" y="2286000"/>
            <a:ext cx="2011680" cy="420624"/>
          </a:xfrm>
          <a:prstGeom prst="rect">
            <a:avLst/>
          </a:prstGeom>
          <a:solidFill>
            <a:srgbClr val="EEF2F9"/>
          </a:solidFill>
          <a:ln w="1905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3566160" y="2286000"/>
            <a:ext cx="2011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Debezium / Maxwell</a:t>
            </a:r>
            <a:endParaRPr lang="en-US" sz="950" dirty="0"/>
          </a:p>
        </p:txBody>
      </p:sp>
      <p:sp>
        <p:nvSpPr>
          <p:cNvPr id="15" name="Text 12"/>
          <p:cNvSpPr/>
          <p:nvPr/>
        </p:nvSpPr>
        <p:spPr>
          <a:xfrm>
            <a:off x="4343400" y="2148840"/>
            <a:ext cx="457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4748B"/>
                </a:solidFill>
              </a:rPr>
              <a:t>↓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4343400" y="2679192"/>
            <a:ext cx="457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4748B"/>
                </a:solidFill>
              </a:rPr>
              <a:t>↓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3566160" y="2871216"/>
            <a:ext cx="2011680" cy="420624"/>
          </a:xfrm>
          <a:prstGeom prst="rect">
            <a:avLst/>
          </a:prstGeom>
          <a:solidFill>
            <a:srgbClr val="EEF2F9"/>
          </a:solidFill>
          <a:ln w="1905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3566160" y="2871216"/>
            <a:ext cx="2011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9731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Kafka  db.orders.changes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548640" y="3364992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64748B"/>
                </a:solidFill>
              </a:rPr>
              <a:t>↙      ↓          ↓      ↘</a:t>
            </a:r>
            <a:endParaRPr lang="en-US" sz="1600" dirty="0"/>
          </a:p>
        </p:txBody>
      </p:sp>
      <p:sp>
        <p:nvSpPr>
          <p:cNvPr id="20" name="Shape 17"/>
          <p:cNvSpPr/>
          <p:nvPr/>
        </p:nvSpPr>
        <p:spPr>
          <a:xfrm>
            <a:off x="384048" y="3675888"/>
            <a:ext cx="1627632" cy="530352"/>
          </a:xfrm>
          <a:prstGeom prst="rect">
            <a:avLst/>
          </a:prstGeom>
          <a:solidFill>
            <a:srgbClr val="EEF2F9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384048" y="3675888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Email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Service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2350008" y="3675888"/>
            <a:ext cx="1627632" cy="530352"/>
          </a:xfrm>
          <a:prstGeom prst="rect">
            <a:avLst/>
          </a:prstGeom>
          <a:solidFill>
            <a:srgbClr val="EEF2F9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2350008" y="3675888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Inventory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Service</a:t>
            </a:r>
            <a:endParaRPr lang="en-US" sz="950" dirty="0"/>
          </a:p>
        </p:txBody>
      </p:sp>
      <p:sp>
        <p:nvSpPr>
          <p:cNvPr id="24" name="Shape 21"/>
          <p:cNvSpPr/>
          <p:nvPr/>
        </p:nvSpPr>
        <p:spPr>
          <a:xfrm>
            <a:off x="4315968" y="3675888"/>
            <a:ext cx="1627632" cy="530352"/>
          </a:xfrm>
          <a:prstGeom prst="rect">
            <a:avLst/>
          </a:prstGeom>
          <a:solidFill>
            <a:srgbClr val="EEF2F9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4315968" y="3675888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Analytics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Service</a:t>
            </a:r>
            <a:endParaRPr lang="en-US" sz="950" dirty="0"/>
          </a:p>
        </p:txBody>
      </p:sp>
      <p:sp>
        <p:nvSpPr>
          <p:cNvPr id="26" name="Shape 23"/>
          <p:cNvSpPr/>
          <p:nvPr/>
        </p:nvSpPr>
        <p:spPr>
          <a:xfrm>
            <a:off x="6281928" y="3675888"/>
            <a:ext cx="1627632" cy="530352"/>
          </a:xfrm>
          <a:prstGeom prst="rect">
            <a:avLst/>
          </a:prstGeom>
          <a:solidFill>
            <a:srgbClr val="EEF2F9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4"/>
          <p:cNvSpPr/>
          <p:nvPr/>
        </p:nvSpPr>
        <p:spPr>
          <a:xfrm>
            <a:off x="6281928" y="3675888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Audit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Service</a:t>
            </a:r>
            <a:endParaRPr lang="en-US" sz="950" dirty="0"/>
          </a:p>
        </p:txBody>
      </p:sp>
      <p:sp>
        <p:nvSpPr>
          <p:cNvPr id="28" name="Text 25"/>
          <p:cNvSpPr/>
          <p:nvPr/>
        </p:nvSpPr>
        <p:spPr>
          <a:xfrm>
            <a:off x="384048" y="4343400"/>
            <a:ext cx="837590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No polling. No API coupling. Guaranteed ordering. At-least-once delivery.</a:t>
            </a:r>
            <a:endParaRPr lang="en-US" sz="1050" dirty="0"/>
          </a:p>
        </p:txBody>
      </p:sp>
      <p:sp>
        <p:nvSpPr>
          <p:cNvPr id="29" name="Shape 26"/>
          <p:cNvSpPr/>
          <p:nvPr/>
        </p:nvSpPr>
        <p:spPr>
          <a:xfrm>
            <a:off x="384048" y="4645152"/>
            <a:ext cx="8375904" cy="384048"/>
          </a:xfrm>
          <a:prstGeom prst="rect">
            <a:avLst/>
          </a:prstGeom>
          <a:solidFill>
            <a:srgbClr val="F0FDF4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7"/>
          <p:cNvSpPr/>
          <p:nvPr/>
        </p:nvSpPr>
        <p:spPr>
          <a:xfrm>
            <a:off x="475488" y="464515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Decouple producers from consumers   ·   Schema changes are isolated   ·   Replay from any point in time   ·   Add consumers without touching the DB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USE CASE 2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Choosing Your Binlog Reader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384048" y="1042416"/>
            <a:ext cx="837590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Debezium, Maxwell's Daemon, or Canal — pick the right tool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384048" y="1417320"/>
            <a:ext cx="2724912" cy="3474720"/>
          </a:xfrm>
          <a:prstGeom prst="rect">
            <a:avLst/>
          </a:prstGeom>
          <a:solidFill>
            <a:srgbClr val="EEF2F9"/>
          </a:solidFill>
          <a:ln w="25400">
            <a:solidFill>
              <a:srgbClr val="F9731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384048" y="1417320"/>
            <a:ext cx="2724912" cy="493776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457200" y="1417320"/>
            <a:ext cx="25786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Debezium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457200" y="1655064"/>
            <a:ext cx="2578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Java / Kafka Connect</a:t>
            </a:r>
            <a:endParaRPr lang="en-US" sz="750" dirty="0"/>
          </a:p>
        </p:txBody>
      </p:sp>
      <p:sp>
        <p:nvSpPr>
          <p:cNvPr id="15" name="Text 12"/>
          <p:cNvSpPr/>
          <p:nvPr/>
        </p:nvSpPr>
        <p:spPr>
          <a:xfrm>
            <a:off x="493776" y="1993392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Pros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493776" y="2258568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749808" y="2212848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Full Kafka Connect ecosystem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493776" y="2569464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749808" y="2523744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Schema registry support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493776" y="2880360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749808" y="2834640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Multi-DB: MySQL, Postgres, MongoDB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493776" y="3191256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749808" y="3145536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Enterprise-grade, large community</a:t>
            </a:r>
            <a:endParaRPr lang="en-US" sz="1050" dirty="0"/>
          </a:p>
        </p:txBody>
      </p:sp>
      <p:sp>
        <p:nvSpPr>
          <p:cNvPr id="24" name="Text 21"/>
          <p:cNvSpPr/>
          <p:nvPr/>
        </p:nvSpPr>
        <p:spPr>
          <a:xfrm>
            <a:off x="493776" y="3566160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DC262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Cons</a:t>
            </a:r>
            <a:endParaRPr lang="en-US" sz="900" dirty="0"/>
          </a:p>
        </p:txBody>
      </p:sp>
      <p:sp>
        <p:nvSpPr>
          <p:cNvPr id="25" name="Shape 22"/>
          <p:cNvSpPr/>
          <p:nvPr/>
        </p:nvSpPr>
        <p:spPr>
          <a:xfrm>
            <a:off x="493776" y="3831336"/>
            <a:ext cx="146304" cy="146304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749808" y="3785616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Requires Kafka infrastructure</a:t>
            </a:r>
            <a:endParaRPr lang="en-US" sz="1050" dirty="0"/>
          </a:p>
        </p:txBody>
      </p:sp>
      <p:sp>
        <p:nvSpPr>
          <p:cNvPr id="27" name="Shape 24"/>
          <p:cNvSpPr/>
          <p:nvPr/>
        </p:nvSpPr>
        <p:spPr>
          <a:xfrm>
            <a:off x="493776" y="4142232"/>
            <a:ext cx="146304" cy="146304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749808" y="4096512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JVM overhead</a:t>
            </a:r>
            <a:endParaRPr lang="en-US" sz="1050" dirty="0"/>
          </a:p>
        </p:txBody>
      </p:sp>
      <p:sp>
        <p:nvSpPr>
          <p:cNvPr id="29" name="Shape 26"/>
          <p:cNvSpPr/>
          <p:nvPr/>
        </p:nvSpPr>
        <p:spPr>
          <a:xfrm>
            <a:off x="493776" y="4453128"/>
            <a:ext cx="146304" cy="146304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7"/>
          <p:cNvSpPr/>
          <p:nvPr/>
        </p:nvSpPr>
        <p:spPr>
          <a:xfrm>
            <a:off x="749808" y="4407408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Complex config for simple use cases</a:t>
            </a:r>
            <a:endParaRPr lang="en-US" sz="1050" dirty="0"/>
          </a:p>
        </p:txBody>
      </p:sp>
      <p:sp>
        <p:nvSpPr>
          <p:cNvPr id="31" name="Shape 28"/>
          <p:cNvSpPr/>
          <p:nvPr/>
        </p:nvSpPr>
        <p:spPr>
          <a:xfrm>
            <a:off x="3236976" y="1417320"/>
            <a:ext cx="2724912" cy="3474720"/>
          </a:xfrm>
          <a:prstGeom prst="rect">
            <a:avLst/>
          </a:prstGeom>
          <a:solidFill>
            <a:srgbClr val="EEF2F9"/>
          </a:solidFill>
          <a:ln w="254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29"/>
          <p:cNvSpPr/>
          <p:nvPr/>
        </p:nvSpPr>
        <p:spPr>
          <a:xfrm>
            <a:off x="3236976" y="1417320"/>
            <a:ext cx="2724912" cy="493776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0"/>
          <p:cNvSpPr/>
          <p:nvPr/>
        </p:nvSpPr>
        <p:spPr>
          <a:xfrm>
            <a:off x="3310128" y="1417320"/>
            <a:ext cx="25786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Maxwell's Daemon</a:t>
            </a:r>
            <a:endParaRPr lang="en-US" sz="1400" dirty="0"/>
          </a:p>
        </p:txBody>
      </p:sp>
      <p:sp>
        <p:nvSpPr>
          <p:cNvPr id="34" name="Text 31"/>
          <p:cNvSpPr/>
          <p:nvPr/>
        </p:nvSpPr>
        <p:spPr>
          <a:xfrm>
            <a:off x="3310128" y="1655064"/>
            <a:ext cx="2578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Java — outputs JSON to Kafka/SQS/HTTP</a:t>
            </a:r>
            <a:endParaRPr lang="en-US" sz="750" dirty="0"/>
          </a:p>
        </p:txBody>
      </p:sp>
      <p:sp>
        <p:nvSpPr>
          <p:cNvPr id="35" name="Text 32"/>
          <p:cNvSpPr/>
          <p:nvPr/>
        </p:nvSpPr>
        <p:spPr>
          <a:xfrm>
            <a:off x="3346704" y="1993392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Pros</a:t>
            </a:r>
            <a:endParaRPr lang="en-US" sz="900" dirty="0"/>
          </a:p>
        </p:txBody>
      </p:sp>
      <p:sp>
        <p:nvSpPr>
          <p:cNvPr id="36" name="Shape 33"/>
          <p:cNvSpPr/>
          <p:nvPr/>
        </p:nvSpPr>
        <p:spPr>
          <a:xfrm>
            <a:off x="3346704" y="2258568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4"/>
          <p:cNvSpPr/>
          <p:nvPr/>
        </p:nvSpPr>
        <p:spPr>
          <a:xfrm>
            <a:off x="3602736" y="2212848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Simpler setup than Debezium</a:t>
            </a:r>
            <a:endParaRPr lang="en-US" sz="1050" dirty="0"/>
          </a:p>
        </p:txBody>
      </p:sp>
      <p:sp>
        <p:nvSpPr>
          <p:cNvPr id="38" name="Shape 35"/>
          <p:cNvSpPr/>
          <p:nvPr/>
        </p:nvSpPr>
        <p:spPr>
          <a:xfrm>
            <a:off x="3346704" y="2569464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6"/>
          <p:cNvSpPr/>
          <p:nvPr/>
        </p:nvSpPr>
        <p:spPr>
          <a:xfrm>
            <a:off x="3602736" y="2523744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HTTP output — no Kafka needed</a:t>
            </a:r>
            <a:endParaRPr lang="en-US" sz="1050" dirty="0"/>
          </a:p>
        </p:txBody>
      </p:sp>
      <p:sp>
        <p:nvSpPr>
          <p:cNvPr id="40" name="Shape 37"/>
          <p:cNvSpPr/>
          <p:nvPr/>
        </p:nvSpPr>
        <p:spPr>
          <a:xfrm>
            <a:off x="3346704" y="2880360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8"/>
          <p:cNvSpPr/>
          <p:nvPr/>
        </p:nvSpPr>
        <p:spPr>
          <a:xfrm>
            <a:off x="3602736" y="2834640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Row filtering &amp; column masking built-in</a:t>
            </a:r>
            <a:endParaRPr lang="en-US" sz="1050" dirty="0"/>
          </a:p>
        </p:txBody>
      </p:sp>
      <p:sp>
        <p:nvSpPr>
          <p:cNvPr id="42" name="Shape 39"/>
          <p:cNvSpPr/>
          <p:nvPr/>
        </p:nvSpPr>
        <p:spPr>
          <a:xfrm>
            <a:off x="3346704" y="3191256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0"/>
          <p:cNvSpPr/>
          <p:nvPr/>
        </p:nvSpPr>
        <p:spPr>
          <a:xfrm>
            <a:off x="3602736" y="3145536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Good for medium-scale setups</a:t>
            </a:r>
            <a:endParaRPr lang="en-US" sz="1050" dirty="0"/>
          </a:p>
        </p:txBody>
      </p:sp>
      <p:sp>
        <p:nvSpPr>
          <p:cNvPr id="44" name="Text 41"/>
          <p:cNvSpPr/>
          <p:nvPr/>
        </p:nvSpPr>
        <p:spPr>
          <a:xfrm>
            <a:off x="3346704" y="3566160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DC262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Cons</a:t>
            </a:r>
            <a:endParaRPr lang="en-US" sz="900" dirty="0"/>
          </a:p>
        </p:txBody>
      </p:sp>
      <p:sp>
        <p:nvSpPr>
          <p:cNvPr id="45" name="Shape 42"/>
          <p:cNvSpPr/>
          <p:nvPr/>
        </p:nvSpPr>
        <p:spPr>
          <a:xfrm>
            <a:off x="3346704" y="3831336"/>
            <a:ext cx="146304" cy="146304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3"/>
          <p:cNvSpPr/>
          <p:nvPr/>
        </p:nvSpPr>
        <p:spPr>
          <a:xfrm>
            <a:off x="3602736" y="3785616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MySQL-only</a:t>
            </a:r>
            <a:endParaRPr lang="en-US" sz="1050" dirty="0"/>
          </a:p>
        </p:txBody>
      </p:sp>
      <p:sp>
        <p:nvSpPr>
          <p:cNvPr id="47" name="Shape 44"/>
          <p:cNvSpPr/>
          <p:nvPr/>
        </p:nvSpPr>
        <p:spPr>
          <a:xfrm>
            <a:off x="3346704" y="4142232"/>
            <a:ext cx="146304" cy="146304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5"/>
          <p:cNvSpPr/>
          <p:nvPr/>
        </p:nvSpPr>
        <p:spPr>
          <a:xfrm>
            <a:off x="3602736" y="4096512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Less active maintenance</a:t>
            </a:r>
            <a:endParaRPr lang="en-US" sz="1050" dirty="0"/>
          </a:p>
        </p:txBody>
      </p:sp>
      <p:sp>
        <p:nvSpPr>
          <p:cNvPr id="49" name="Shape 46"/>
          <p:cNvSpPr/>
          <p:nvPr/>
        </p:nvSpPr>
        <p:spPr>
          <a:xfrm>
            <a:off x="3346704" y="4453128"/>
            <a:ext cx="146304" cy="146304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7"/>
          <p:cNvSpPr/>
          <p:nvPr/>
        </p:nvSpPr>
        <p:spPr>
          <a:xfrm>
            <a:off x="3602736" y="4407408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No schema registry</a:t>
            </a:r>
            <a:endParaRPr lang="en-US" sz="1050" dirty="0"/>
          </a:p>
        </p:txBody>
      </p:sp>
      <p:sp>
        <p:nvSpPr>
          <p:cNvPr id="51" name="Shape 48"/>
          <p:cNvSpPr/>
          <p:nvPr/>
        </p:nvSpPr>
        <p:spPr>
          <a:xfrm>
            <a:off x="6089904" y="1417320"/>
            <a:ext cx="2724912" cy="3474720"/>
          </a:xfrm>
          <a:prstGeom prst="rect">
            <a:avLst/>
          </a:prstGeom>
          <a:solidFill>
            <a:srgbClr val="EEF2F9"/>
          </a:solidFill>
          <a:ln w="25400">
            <a:solidFill>
              <a:srgbClr val="16A34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2" name="Shape 49"/>
          <p:cNvSpPr/>
          <p:nvPr/>
        </p:nvSpPr>
        <p:spPr>
          <a:xfrm>
            <a:off x="6089904" y="1417320"/>
            <a:ext cx="2724912" cy="493776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0"/>
          <p:cNvSpPr/>
          <p:nvPr/>
        </p:nvSpPr>
        <p:spPr>
          <a:xfrm>
            <a:off x="6163056" y="1417320"/>
            <a:ext cx="25786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Canal (Alibaba)</a:t>
            </a:r>
            <a:endParaRPr lang="en-US" sz="1400" dirty="0"/>
          </a:p>
        </p:txBody>
      </p:sp>
      <p:sp>
        <p:nvSpPr>
          <p:cNvPr id="54" name="Text 51"/>
          <p:cNvSpPr/>
          <p:nvPr/>
        </p:nvSpPr>
        <p:spPr>
          <a:xfrm>
            <a:off x="6163056" y="1655064"/>
            <a:ext cx="2578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Java — Alibaba open-source</a:t>
            </a:r>
            <a:endParaRPr lang="en-US" sz="750" dirty="0"/>
          </a:p>
        </p:txBody>
      </p:sp>
      <p:sp>
        <p:nvSpPr>
          <p:cNvPr id="55" name="Text 52"/>
          <p:cNvSpPr/>
          <p:nvPr/>
        </p:nvSpPr>
        <p:spPr>
          <a:xfrm>
            <a:off x="6199632" y="1993392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Pros</a:t>
            </a:r>
            <a:endParaRPr lang="en-US" sz="900" dirty="0"/>
          </a:p>
        </p:txBody>
      </p:sp>
      <p:sp>
        <p:nvSpPr>
          <p:cNvPr id="56" name="Shape 53"/>
          <p:cNvSpPr/>
          <p:nvPr/>
        </p:nvSpPr>
        <p:spPr>
          <a:xfrm>
            <a:off x="6199632" y="2258568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4"/>
          <p:cNvSpPr/>
          <p:nvPr/>
        </p:nvSpPr>
        <p:spPr>
          <a:xfrm>
            <a:off x="6455664" y="2212848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Battle-tested at Alibaba scale</a:t>
            </a:r>
            <a:endParaRPr lang="en-US" sz="1050" dirty="0"/>
          </a:p>
        </p:txBody>
      </p:sp>
      <p:sp>
        <p:nvSpPr>
          <p:cNvPr id="58" name="Shape 55"/>
          <p:cNvSpPr/>
          <p:nvPr/>
        </p:nvSpPr>
        <p:spPr>
          <a:xfrm>
            <a:off x="6199632" y="2569464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6"/>
          <p:cNvSpPr/>
          <p:nvPr/>
        </p:nvSpPr>
        <p:spPr>
          <a:xfrm>
            <a:off x="6455664" y="2523744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Low resource footprint</a:t>
            </a:r>
            <a:endParaRPr lang="en-US" sz="1050" dirty="0"/>
          </a:p>
        </p:txBody>
      </p:sp>
      <p:sp>
        <p:nvSpPr>
          <p:cNvPr id="60" name="Shape 57"/>
          <p:cNvSpPr/>
          <p:nvPr/>
        </p:nvSpPr>
        <p:spPr>
          <a:xfrm>
            <a:off x="6199632" y="2880360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8"/>
          <p:cNvSpPr/>
          <p:nvPr/>
        </p:nvSpPr>
        <p:spPr>
          <a:xfrm>
            <a:off x="6455664" y="2834640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Flexible adapter model</a:t>
            </a:r>
            <a:endParaRPr lang="en-US" sz="1050" dirty="0"/>
          </a:p>
        </p:txBody>
      </p:sp>
      <p:sp>
        <p:nvSpPr>
          <p:cNvPr id="62" name="Shape 59"/>
          <p:cNvSpPr/>
          <p:nvPr/>
        </p:nvSpPr>
        <p:spPr>
          <a:xfrm>
            <a:off x="6199632" y="3191256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Text 60"/>
          <p:cNvSpPr/>
          <p:nvPr/>
        </p:nvSpPr>
        <p:spPr>
          <a:xfrm>
            <a:off x="6455664" y="3145536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Active Chinese community</a:t>
            </a:r>
            <a:endParaRPr lang="en-US" sz="1050" dirty="0"/>
          </a:p>
        </p:txBody>
      </p:sp>
      <p:sp>
        <p:nvSpPr>
          <p:cNvPr id="64" name="Text 61"/>
          <p:cNvSpPr/>
          <p:nvPr/>
        </p:nvSpPr>
        <p:spPr>
          <a:xfrm>
            <a:off x="6199632" y="3566160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DC262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Cons</a:t>
            </a:r>
            <a:endParaRPr lang="en-US" sz="900" dirty="0"/>
          </a:p>
        </p:txBody>
      </p:sp>
      <p:sp>
        <p:nvSpPr>
          <p:cNvPr id="65" name="Shape 62"/>
          <p:cNvSpPr/>
          <p:nvPr/>
        </p:nvSpPr>
        <p:spPr>
          <a:xfrm>
            <a:off x="6199632" y="3831336"/>
            <a:ext cx="146304" cy="146304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Text 63"/>
          <p:cNvSpPr/>
          <p:nvPr/>
        </p:nvSpPr>
        <p:spPr>
          <a:xfrm>
            <a:off x="6455664" y="3785616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Chinese-first documentation</a:t>
            </a:r>
            <a:endParaRPr lang="en-US" sz="1050" dirty="0"/>
          </a:p>
        </p:txBody>
      </p:sp>
      <p:sp>
        <p:nvSpPr>
          <p:cNvPr id="67" name="Shape 64"/>
          <p:cNvSpPr/>
          <p:nvPr/>
        </p:nvSpPr>
        <p:spPr>
          <a:xfrm>
            <a:off x="6199632" y="4142232"/>
            <a:ext cx="146304" cy="146304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8" name="Text 65"/>
          <p:cNvSpPr/>
          <p:nvPr/>
        </p:nvSpPr>
        <p:spPr>
          <a:xfrm>
            <a:off x="6455664" y="4096512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Less Western community support</a:t>
            </a:r>
            <a:endParaRPr lang="en-US" sz="1050" dirty="0"/>
          </a:p>
        </p:txBody>
      </p:sp>
      <p:sp>
        <p:nvSpPr>
          <p:cNvPr id="69" name="Shape 66"/>
          <p:cNvSpPr/>
          <p:nvPr/>
        </p:nvSpPr>
        <p:spPr>
          <a:xfrm>
            <a:off x="6199632" y="4453128"/>
            <a:ext cx="146304" cy="146304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Text 67"/>
          <p:cNvSpPr/>
          <p:nvPr/>
        </p:nvSpPr>
        <p:spPr>
          <a:xfrm>
            <a:off x="6455664" y="4407408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Custom protocol adapter required</a:t>
            </a:r>
            <a:endParaRPr lang="en-US" sz="1050" dirty="0"/>
          </a:p>
        </p:txBody>
      </p:sp>
      <p:sp>
        <p:nvSpPr>
          <p:cNvPr id="71" name="Shape 68"/>
          <p:cNvSpPr/>
          <p:nvPr/>
        </p:nvSpPr>
        <p:spPr>
          <a:xfrm>
            <a:off x="384048" y="4956048"/>
            <a:ext cx="8375904" cy="7315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CODE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Binlog Reader in Python (mysql-replication)</a:t>
            </a:r>
            <a:endParaRPr lang="en-US" sz="2400" dirty="0"/>
          </a:p>
        </p:txBody>
      </p:sp>
      <p:sp>
        <p:nvSpPr>
          <p:cNvPr id="10" name="Shape 7"/>
          <p:cNvSpPr/>
          <p:nvPr/>
        </p:nvSpPr>
        <p:spPr>
          <a:xfrm>
            <a:off x="384048" y="1417320"/>
            <a:ext cx="5120640" cy="3429000"/>
          </a:xfrm>
          <a:prstGeom prst="rect">
            <a:avLst/>
          </a:prstGeom>
          <a:solidFill>
            <a:srgbClr val="0D1117"/>
          </a:solidFill>
          <a:ln w="127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93776" y="1490472"/>
            <a:ext cx="91440" cy="91440"/>
          </a:xfrm>
          <a:prstGeom prst="ellipse">
            <a:avLst/>
          </a:prstGeom>
          <a:solidFill>
            <a:srgbClr val="FF5F56"/>
          </a:solidFill>
          <a:ln w="12700">
            <a:solidFill>
              <a:srgbClr val="FF5F5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658368" y="1490472"/>
            <a:ext cx="91440" cy="91440"/>
          </a:xfrm>
          <a:prstGeom prst="ellipse">
            <a:avLst/>
          </a:prstGeom>
          <a:solidFill>
            <a:srgbClr val="FFBD2E"/>
          </a:solidFill>
          <a:ln w="12700">
            <a:solidFill>
              <a:srgbClr val="FFB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822960" y="1490472"/>
            <a:ext cx="91440" cy="91440"/>
          </a:xfrm>
          <a:prstGeom prst="ellipse">
            <a:avLst/>
          </a:prstGeom>
          <a:solidFill>
            <a:srgbClr val="27C93F"/>
          </a:solidFill>
          <a:ln w="12700">
            <a:solidFill>
              <a:srgbClr val="27C9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475488" y="1691640"/>
            <a:ext cx="4937760" cy="3063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 pymysqlreplication import BinLogStreamReader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 pymysqlreplication.row_event import (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WriteRowsEvent, UpdateRowsEvent, DeleteRowsEvent)</a:t>
            </a:r>
            <a:endParaRPr lang="en-US" sz="950" dirty="0"/>
          </a:p>
          <a:p>
            <a:pPr marL="0" indent="0" algn="l">
              <a:buNone/>
            </a:pP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stream = BinLogStreamReader(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connection_settings={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"host": "127.0.0.1", "port": 3306,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"user": "replicator", "passwd": "secret"},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server_id=100,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only_events=[WriteRowsEvent, UpdateRowsEvent, DeleteRowsEvent],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log_file="binlog.000042",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resume_stream=True, blocking=True)</a:t>
            </a:r>
            <a:endParaRPr lang="en-US" sz="950" dirty="0"/>
          </a:p>
          <a:p>
            <a:pPr marL="0" indent="0" algn="l">
              <a:buNone/>
            </a:pP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binlogevent in stream: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for row in binlogevent.rows: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event = {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"table": binlogevent.table,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"type":  type(binlogevent).__name__,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"values": row.get("values") or row.get("after_values")}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publish_to_kafka("db.changes", event)</a:t>
            </a:r>
            <a:endParaRPr lang="en-US" sz="950" dirty="0"/>
          </a:p>
          <a:p>
            <a:pPr marL="0" indent="0" algn="l">
              <a:buNone/>
            </a:pP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stream.close()</a:t>
            </a:r>
            <a:endParaRPr lang="en-US" sz="950" dirty="0"/>
          </a:p>
        </p:txBody>
      </p:sp>
      <p:sp>
        <p:nvSpPr>
          <p:cNvPr id="15" name="Text 12"/>
          <p:cNvSpPr/>
          <p:nvPr/>
        </p:nvSpPr>
        <p:spPr>
          <a:xfrm>
            <a:off x="5760720" y="141732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B5EC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Key Config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5760720" y="1783080"/>
            <a:ext cx="3017520" cy="530352"/>
          </a:xfrm>
          <a:prstGeom prst="rect">
            <a:avLst/>
          </a:prstGeom>
          <a:solidFill>
            <a:srgbClr val="EEF2F9"/>
          </a:solidFill>
          <a:ln w="12700">
            <a:solidFill>
              <a:srgbClr val="CDD8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5852160" y="1801368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server_id</a:t>
            </a:r>
            <a:endParaRPr lang="en-US" sz="950" dirty="0"/>
          </a:p>
        </p:txBody>
      </p:sp>
      <p:sp>
        <p:nvSpPr>
          <p:cNvPr id="18" name="Text 15"/>
          <p:cNvSpPr/>
          <p:nvPr/>
        </p:nvSpPr>
        <p:spPr>
          <a:xfrm>
            <a:off x="5852160" y="2020824"/>
            <a:ext cx="2834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Unique — cannot clash with any replica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5760720" y="2395728"/>
            <a:ext cx="3017520" cy="530352"/>
          </a:xfrm>
          <a:prstGeom prst="rect">
            <a:avLst/>
          </a:prstGeom>
          <a:solidFill>
            <a:srgbClr val="EEF2F9"/>
          </a:solidFill>
          <a:ln w="12700">
            <a:solidFill>
              <a:srgbClr val="CDD8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5852160" y="2414016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only_events</a:t>
            </a:r>
            <a:endParaRPr lang="en-US" sz="950" dirty="0"/>
          </a:p>
        </p:txBody>
      </p:sp>
      <p:sp>
        <p:nvSpPr>
          <p:cNvPr id="21" name="Text 18"/>
          <p:cNvSpPr/>
          <p:nvPr/>
        </p:nvSpPr>
        <p:spPr>
          <a:xfrm>
            <a:off x="5852160" y="2633472"/>
            <a:ext cx="2834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Filter to row-change events only</a:t>
            </a:r>
            <a:endParaRPr lang="en-US" sz="900" dirty="0"/>
          </a:p>
        </p:txBody>
      </p:sp>
      <p:sp>
        <p:nvSpPr>
          <p:cNvPr id="22" name="Shape 19"/>
          <p:cNvSpPr/>
          <p:nvPr/>
        </p:nvSpPr>
        <p:spPr>
          <a:xfrm>
            <a:off x="5760720" y="3008376"/>
            <a:ext cx="3017520" cy="530352"/>
          </a:xfrm>
          <a:prstGeom prst="rect">
            <a:avLst/>
          </a:prstGeom>
          <a:solidFill>
            <a:srgbClr val="EEF2F9"/>
          </a:solidFill>
          <a:ln w="12700">
            <a:solidFill>
              <a:srgbClr val="CDD8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5852160" y="3026664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log_file</a:t>
            </a:r>
            <a:endParaRPr lang="en-US" sz="950" dirty="0"/>
          </a:p>
        </p:txBody>
      </p:sp>
      <p:sp>
        <p:nvSpPr>
          <p:cNvPr id="24" name="Text 21"/>
          <p:cNvSpPr/>
          <p:nvPr/>
        </p:nvSpPr>
        <p:spPr>
          <a:xfrm>
            <a:off x="5852160" y="3246120"/>
            <a:ext cx="2834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Resume from saved checkpoint</a:t>
            </a:r>
            <a:endParaRPr lang="en-US" sz="900" dirty="0"/>
          </a:p>
        </p:txBody>
      </p:sp>
      <p:sp>
        <p:nvSpPr>
          <p:cNvPr id="25" name="Shape 22"/>
          <p:cNvSpPr/>
          <p:nvPr/>
        </p:nvSpPr>
        <p:spPr>
          <a:xfrm>
            <a:off x="5760720" y="3621024"/>
            <a:ext cx="3017520" cy="530352"/>
          </a:xfrm>
          <a:prstGeom prst="rect">
            <a:avLst/>
          </a:prstGeom>
          <a:solidFill>
            <a:srgbClr val="EEF2F9"/>
          </a:solidFill>
          <a:ln w="12700">
            <a:solidFill>
              <a:srgbClr val="CDD8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5852160" y="3639312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blocking=True</a:t>
            </a:r>
            <a:endParaRPr lang="en-US" sz="950" dirty="0"/>
          </a:p>
        </p:txBody>
      </p:sp>
      <p:sp>
        <p:nvSpPr>
          <p:cNvPr id="27" name="Text 24"/>
          <p:cNvSpPr/>
          <p:nvPr/>
        </p:nvSpPr>
        <p:spPr>
          <a:xfrm>
            <a:off x="5852160" y="3858768"/>
            <a:ext cx="2834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Long-poll — no busy-wait loop</a:t>
            </a:r>
            <a:endParaRPr lang="en-US" sz="900" dirty="0"/>
          </a:p>
        </p:txBody>
      </p:sp>
      <p:sp>
        <p:nvSpPr>
          <p:cNvPr id="28" name="Shape 25"/>
          <p:cNvSpPr/>
          <p:nvPr/>
        </p:nvSpPr>
        <p:spPr>
          <a:xfrm>
            <a:off x="5760720" y="4233672"/>
            <a:ext cx="3017520" cy="530352"/>
          </a:xfrm>
          <a:prstGeom prst="rect">
            <a:avLst/>
          </a:prstGeom>
          <a:solidFill>
            <a:srgbClr val="EEF2F9"/>
          </a:solidFill>
          <a:ln w="12700">
            <a:solidFill>
              <a:srgbClr val="CDD8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5852160" y="4251960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resume_stream</a:t>
            </a:r>
            <a:endParaRPr lang="en-US" sz="950" dirty="0"/>
          </a:p>
        </p:txBody>
      </p:sp>
      <p:sp>
        <p:nvSpPr>
          <p:cNvPr id="30" name="Text 27"/>
          <p:cNvSpPr/>
          <p:nvPr/>
        </p:nvSpPr>
        <p:spPr>
          <a:xfrm>
            <a:off x="5852160" y="4471416"/>
            <a:ext cx="2834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Survive restart gracefully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USE CASE 3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Real-time Analytics Pipeline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384048" y="1042416"/>
            <a:ext cx="837590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From OLTP to OLAP in milliseconds — no ETL window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228600" y="1463040"/>
            <a:ext cx="1325880" cy="822960"/>
          </a:xfrm>
          <a:prstGeom prst="rect">
            <a:avLst/>
          </a:prstGeom>
          <a:solidFill>
            <a:srgbClr val="EEF2F9"/>
          </a:solidFill>
          <a:ln w="25400">
            <a:solidFill>
              <a:srgbClr val="16A34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228600" y="1527048"/>
            <a:ext cx="1325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MySQL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OLTP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1554480" y="1737360"/>
            <a:ext cx="128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4748B"/>
                </a:solidFill>
              </a:rPr>
              <a:t>→</a:t>
            </a:r>
            <a:endParaRPr lang="en-US" sz="1400" dirty="0"/>
          </a:p>
        </p:txBody>
      </p:sp>
      <p:sp>
        <p:nvSpPr>
          <p:cNvPr id="14" name="Shape 11"/>
          <p:cNvSpPr/>
          <p:nvPr/>
        </p:nvSpPr>
        <p:spPr>
          <a:xfrm>
            <a:off x="1691640" y="1463040"/>
            <a:ext cx="1325880" cy="822960"/>
          </a:xfrm>
          <a:prstGeom prst="rect">
            <a:avLst/>
          </a:prstGeom>
          <a:solidFill>
            <a:srgbClr val="EEF2F9"/>
          </a:solidFill>
          <a:ln w="254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1691640" y="1527048"/>
            <a:ext cx="1325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Debezium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(Kafka Connect)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3017520" y="1737360"/>
            <a:ext cx="128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4748B"/>
                </a:solidFill>
              </a:rPr>
              <a:t>→</a:t>
            </a:r>
            <a:endParaRPr lang="en-US" sz="1400" dirty="0"/>
          </a:p>
        </p:txBody>
      </p:sp>
      <p:sp>
        <p:nvSpPr>
          <p:cNvPr id="17" name="Shape 14"/>
          <p:cNvSpPr/>
          <p:nvPr/>
        </p:nvSpPr>
        <p:spPr>
          <a:xfrm>
            <a:off x="3154680" y="1463040"/>
            <a:ext cx="1325880" cy="822960"/>
          </a:xfrm>
          <a:prstGeom prst="rect">
            <a:avLst/>
          </a:prstGeom>
          <a:solidFill>
            <a:srgbClr val="EEF2F9"/>
          </a:solidFill>
          <a:ln w="25400">
            <a:solidFill>
              <a:srgbClr val="F9731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3154680" y="1527048"/>
            <a:ext cx="1325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9731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Apache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9731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Kafka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4480560" y="1737360"/>
            <a:ext cx="128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4748B"/>
                </a:solidFill>
              </a:rPr>
              <a:t>→</a:t>
            </a:r>
            <a:endParaRPr lang="en-US" sz="1400" dirty="0"/>
          </a:p>
        </p:txBody>
      </p:sp>
      <p:sp>
        <p:nvSpPr>
          <p:cNvPr id="20" name="Shape 17"/>
          <p:cNvSpPr/>
          <p:nvPr/>
        </p:nvSpPr>
        <p:spPr>
          <a:xfrm>
            <a:off x="4617720" y="1463040"/>
            <a:ext cx="1325880" cy="822960"/>
          </a:xfrm>
          <a:prstGeom prst="rect">
            <a:avLst/>
          </a:prstGeom>
          <a:solidFill>
            <a:srgbClr val="EEF2F9"/>
          </a:solidFill>
          <a:ln w="254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4617720" y="1527048"/>
            <a:ext cx="1325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Flink /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Spark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5943600" y="1737360"/>
            <a:ext cx="128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4748B"/>
                </a:solidFill>
              </a:rPr>
              <a:t>→</a:t>
            </a:r>
            <a:endParaRPr lang="en-US" sz="1400" dirty="0"/>
          </a:p>
        </p:txBody>
      </p:sp>
      <p:sp>
        <p:nvSpPr>
          <p:cNvPr id="23" name="Shape 20"/>
          <p:cNvSpPr/>
          <p:nvPr/>
        </p:nvSpPr>
        <p:spPr>
          <a:xfrm>
            <a:off x="6080760" y="1463040"/>
            <a:ext cx="1325880" cy="822960"/>
          </a:xfrm>
          <a:prstGeom prst="rect">
            <a:avLst/>
          </a:prstGeom>
          <a:solidFill>
            <a:srgbClr val="EEF2F9"/>
          </a:solidFill>
          <a:ln w="25400">
            <a:solidFill>
              <a:srgbClr val="16A34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6080760" y="1527048"/>
            <a:ext cx="1325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ClickHouse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/ BigQuery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7406640" y="1737360"/>
            <a:ext cx="128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4748B"/>
                </a:solidFill>
              </a:rPr>
              <a:t>→</a:t>
            </a:r>
            <a:endParaRPr lang="en-US" sz="1400" dirty="0"/>
          </a:p>
        </p:txBody>
      </p:sp>
      <p:sp>
        <p:nvSpPr>
          <p:cNvPr id="26" name="Shape 23"/>
          <p:cNvSpPr/>
          <p:nvPr/>
        </p:nvSpPr>
        <p:spPr>
          <a:xfrm>
            <a:off x="7543800" y="1463040"/>
            <a:ext cx="1325880" cy="822960"/>
          </a:xfrm>
          <a:prstGeom prst="rect">
            <a:avLst/>
          </a:prstGeom>
          <a:solidFill>
            <a:srgbClr val="EEF2F9"/>
          </a:solidFill>
          <a:ln w="25400">
            <a:solidFill>
              <a:srgbClr val="F9731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Text 24"/>
          <p:cNvSpPr/>
          <p:nvPr/>
        </p:nvSpPr>
        <p:spPr>
          <a:xfrm>
            <a:off x="7543800" y="1527048"/>
            <a:ext cx="1325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9731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Grafana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9731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/ Superset</a:t>
            </a:r>
            <a:endParaRPr lang="en-US" sz="900" dirty="0"/>
          </a:p>
        </p:txBody>
      </p:sp>
      <p:sp>
        <p:nvSpPr>
          <p:cNvPr id="28" name="Shape 25"/>
          <p:cNvSpPr/>
          <p:nvPr/>
        </p:nvSpPr>
        <p:spPr>
          <a:xfrm>
            <a:off x="384048" y="2468880"/>
            <a:ext cx="8375904" cy="438912"/>
          </a:xfrm>
          <a:prstGeom prst="rect">
            <a:avLst/>
          </a:prstGeom>
          <a:solidFill>
            <a:srgbClr val="E8F5E9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384048" y="2468880"/>
            <a:ext cx="837590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Typical end-to-end latency: 200ms – 2s  ·  No batch windows  ·  No replica read lag for analytics</a:t>
            </a:r>
            <a:endParaRPr lang="en-US" sz="1100" dirty="0"/>
          </a:p>
        </p:txBody>
      </p:sp>
      <p:sp>
        <p:nvSpPr>
          <p:cNvPr id="30" name="Shape 27"/>
          <p:cNvSpPr/>
          <p:nvPr/>
        </p:nvSpPr>
        <p:spPr>
          <a:xfrm>
            <a:off x="384048" y="3017520"/>
            <a:ext cx="8375904" cy="1920240"/>
          </a:xfrm>
          <a:prstGeom prst="rect">
            <a:avLst/>
          </a:prstGeom>
          <a:solidFill>
            <a:srgbClr val="0D1117"/>
          </a:solidFill>
          <a:ln w="127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8"/>
          <p:cNvSpPr/>
          <p:nvPr/>
        </p:nvSpPr>
        <p:spPr>
          <a:xfrm>
            <a:off x="493776" y="3090672"/>
            <a:ext cx="91440" cy="91440"/>
          </a:xfrm>
          <a:prstGeom prst="ellipse">
            <a:avLst/>
          </a:prstGeom>
          <a:solidFill>
            <a:srgbClr val="FF5F56"/>
          </a:solidFill>
          <a:ln w="12700">
            <a:solidFill>
              <a:srgbClr val="FF5F5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29"/>
          <p:cNvSpPr/>
          <p:nvPr/>
        </p:nvSpPr>
        <p:spPr>
          <a:xfrm>
            <a:off x="658368" y="3090672"/>
            <a:ext cx="91440" cy="91440"/>
          </a:xfrm>
          <a:prstGeom prst="ellipse">
            <a:avLst/>
          </a:prstGeom>
          <a:solidFill>
            <a:srgbClr val="FFBD2E"/>
          </a:solidFill>
          <a:ln w="12700">
            <a:solidFill>
              <a:srgbClr val="FFB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0"/>
          <p:cNvSpPr/>
          <p:nvPr/>
        </p:nvSpPr>
        <p:spPr>
          <a:xfrm>
            <a:off x="822960" y="3090672"/>
            <a:ext cx="91440" cy="91440"/>
          </a:xfrm>
          <a:prstGeom prst="ellipse">
            <a:avLst/>
          </a:prstGeom>
          <a:solidFill>
            <a:srgbClr val="27C93F"/>
          </a:solidFill>
          <a:ln w="12700">
            <a:solidFill>
              <a:srgbClr val="27C9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1"/>
          <p:cNvSpPr/>
          <p:nvPr/>
        </p:nvSpPr>
        <p:spPr>
          <a:xfrm>
            <a:off x="475488" y="3291840"/>
            <a:ext cx="8193024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 Debezium connector config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"connector.class": "io.debezium.connector.mysql.MySqlConnector",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"database.hostname": "mysql-primary",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"database.server.name": "prod",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"table.include.list": "orders.line_items",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"transforms": "unwrap",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"transforms.unwrap.type":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"io.debezium.transforms.ExtractNewRecordState",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"snapshot.mode": "initial"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USE CASE 4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GTID Timestamp Analysis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384048" y="1060704"/>
            <a:ext cx="837590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Most DBAs have never read these two hidden fields. They hold your early-warning system.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384048" y="1627632"/>
            <a:ext cx="8375904" cy="36576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1737360" y="1517904"/>
            <a:ext cx="182880" cy="182880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1810512" y="1664208"/>
            <a:ext cx="36576" cy="32004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1005840" y="201168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Transaction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commits on PRIMARY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731520" y="2523744"/>
            <a:ext cx="2286000" cy="256032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731520" y="252374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original_commit_timestamp</a:t>
            </a:r>
            <a:endParaRPr lang="en-US" sz="850" dirty="0"/>
          </a:p>
        </p:txBody>
      </p:sp>
      <p:sp>
        <p:nvSpPr>
          <p:cNvPr id="17" name="Shape 14"/>
          <p:cNvSpPr/>
          <p:nvPr/>
        </p:nvSpPr>
        <p:spPr>
          <a:xfrm>
            <a:off x="6766560" y="1517904"/>
            <a:ext cx="182880" cy="182880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6839712" y="1664208"/>
            <a:ext cx="36576" cy="32004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6035040" y="201168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Relay log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applied on REPLICA</a:t>
            </a:r>
            <a:endParaRPr lang="en-US" sz="950" dirty="0"/>
          </a:p>
        </p:txBody>
      </p:sp>
      <p:sp>
        <p:nvSpPr>
          <p:cNvPr id="20" name="Shape 17"/>
          <p:cNvSpPr/>
          <p:nvPr/>
        </p:nvSpPr>
        <p:spPr>
          <a:xfrm>
            <a:off x="5760720" y="2523744"/>
            <a:ext cx="2286000" cy="256032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5760720" y="252374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immediate_commit_timestamp</a:t>
            </a:r>
            <a:endParaRPr lang="en-US" sz="850" dirty="0"/>
          </a:p>
        </p:txBody>
      </p:sp>
      <p:sp>
        <p:nvSpPr>
          <p:cNvPr id="22" name="Shape 19"/>
          <p:cNvSpPr/>
          <p:nvPr/>
        </p:nvSpPr>
        <p:spPr>
          <a:xfrm>
            <a:off x="1828800" y="1627632"/>
            <a:ext cx="5029200" cy="36576"/>
          </a:xfrm>
          <a:prstGeom prst="rect">
            <a:avLst/>
          </a:prstGeom>
          <a:solidFill>
            <a:srgbClr val="DC2626">
              <a:alpha val="60000"/>
            </a:srgbClr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2286000" y="1335024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← LAG (microseconds) →</a:t>
            </a:r>
            <a:endParaRPr lang="en-US" sz="1000" dirty="0"/>
          </a:p>
        </p:txBody>
      </p:sp>
      <p:sp>
        <p:nvSpPr>
          <p:cNvPr id="24" name="Shape 21"/>
          <p:cNvSpPr/>
          <p:nvPr/>
        </p:nvSpPr>
        <p:spPr>
          <a:xfrm>
            <a:off x="384048" y="2926080"/>
            <a:ext cx="8375904" cy="804672"/>
          </a:xfrm>
          <a:prstGeom prst="rect">
            <a:avLst/>
          </a:prstGeom>
          <a:solidFill>
            <a:srgbClr val="EEF2F9"/>
          </a:solidFill>
          <a:ln w="12700">
            <a:solidFill>
              <a:srgbClr val="16A34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2"/>
          <p:cNvSpPr/>
          <p:nvPr/>
        </p:nvSpPr>
        <p:spPr>
          <a:xfrm>
            <a:off x="384048" y="2926080"/>
            <a:ext cx="54864" cy="804672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566928" y="299923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6A3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original_commit_timestamp</a:t>
            </a:r>
            <a:endParaRPr lang="en-US" sz="1100" dirty="0"/>
          </a:p>
        </p:txBody>
      </p:sp>
      <p:sp>
        <p:nvSpPr>
          <p:cNvPr id="27" name="Text 24"/>
          <p:cNvSpPr/>
          <p:nvPr/>
        </p:nvSpPr>
        <p:spPr>
          <a:xfrm>
            <a:off x="566928" y="3255264"/>
            <a:ext cx="8229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Set on the PRIMARY when the transaction commits. Immutable — never changes as the event propagates. UTC microseconds since epoch.</a:t>
            </a:r>
            <a:endParaRPr lang="en-US" sz="1000" dirty="0"/>
          </a:p>
        </p:txBody>
      </p:sp>
      <p:sp>
        <p:nvSpPr>
          <p:cNvPr id="28" name="Shape 25"/>
          <p:cNvSpPr/>
          <p:nvPr/>
        </p:nvSpPr>
        <p:spPr>
          <a:xfrm>
            <a:off x="384048" y="3840480"/>
            <a:ext cx="8375904" cy="804672"/>
          </a:xfrm>
          <a:prstGeom prst="rect">
            <a:avLst/>
          </a:prstGeom>
          <a:solidFill>
            <a:srgbClr val="EEF2F9"/>
          </a:solidFill>
          <a:ln w="12700">
            <a:solidFill>
              <a:srgbClr val="F9731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9" name="Shape 26"/>
          <p:cNvSpPr/>
          <p:nvPr/>
        </p:nvSpPr>
        <p:spPr>
          <a:xfrm>
            <a:off x="384048" y="3840480"/>
            <a:ext cx="54864" cy="804672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7"/>
          <p:cNvSpPr/>
          <p:nvPr/>
        </p:nvSpPr>
        <p:spPr>
          <a:xfrm>
            <a:off x="566928" y="391363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9731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immediate_commit_timestamp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566928" y="4169664"/>
            <a:ext cx="8229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Set on the SERVER that wrote this event to its binlog — primary first, then each replica on relay-log apply. Changes at every hop.</a:t>
            </a:r>
            <a:endParaRPr lang="en-US" sz="1000" dirty="0"/>
          </a:p>
        </p:txBody>
      </p:sp>
      <p:sp>
        <p:nvSpPr>
          <p:cNvPr id="32" name="Text 29"/>
          <p:cNvSpPr/>
          <p:nvPr/>
        </p:nvSpPr>
        <p:spPr>
          <a:xfrm>
            <a:off x="384048" y="4682381"/>
            <a:ext cx="837590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5EC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LAG = </a:t>
            </a:r>
            <a:r>
              <a:rPr lang="en-US" sz="1300" b="1" dirty="0" err="1">
                <a:solidFill>
                  <a:srgbClr val="1B5EC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immediate_commit_timestamp</a:t>
            </a:r>
            <a:r>
              <a:rPr lang="en-US" sz="1300" b="1" dirty="0">
                <a:solidFill>
                  <a:srgbClr val="1B5EC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− </a:t>
            </a:r>
            <a:r>
              <a:rPr lang="en-US" sz="1300" b="1" dirty="0" err="1">
                <a:solidFill>
                  <a:srgbClr val="1B5EC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original_commit_timestamp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DEEP DIVE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Two Timestamps, One Story</a:t>
            </a:r>
            <a:endParaRPr lang="en-US" sz="2400" dirty="0"/>
          </a:p>
        </p:txBody>
      </p:sp>
      <p:sp>
        <p:nvSpPr>
          <p:cNvPr id="10" name="Shape 7"/>
          <p:cNvSpPr/>
          <p:nvPr/>
        </p:nvSpPr>
        <p:spPr>
          <a:xfrm>
            <a:off x="384048" y="1417320"/>
            <a:ext cx="4069080" cy="2560320"/>
          </a:xfrm>
          <a:prstGeom prst="rect">
            <a:avLst/>
          </a:prstGeom>
          <a:solidFill>
            <a:srgbClr val="EEF2F9"/>
          </a:solidFill>
          <a:ln w="25400">
            <a:solidFill>
              <a:srgbClr val="16A34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384048" y="1417320"/>
            <a:ext cx="4069080" cy="384048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475488" y="1417320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original_commit_timestamp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521208" y="1874520"/>
            <a:ext cx="3794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When the transaction was COMMITTED on the ORIGINAL primary. Set once. Never changes. This is your source of truth.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521208" y="2852928"/>
            <a:ext cx="3794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Available in: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521208" y="3090672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16A3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Performance Schema · mysqlbinlog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16A3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GTID_EXECUTED · Replication tables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4663440" y="1417320"/>
            <a:ext cx="4069080" cy="2560320"/>
          </a:xfrm>
          <a:prstGeom prst="rect">
            <a:avLst/>
          </a:prstGeom>
          <a:solidFill>
            <a:srgbClr val="EEF2F9"/>
          </a:solidFill>
          <a:ln w="25400">
            <a:solidFill>
              <a:srgbClr val="F9731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4663440" y="1417320"/>
            <a:ext cx="4069080" cy="384048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4754880" y="1417320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immediate_commit_timestamp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4800600" y="1874520"/>
            <a:ext cx="3794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When this specific server committed or applied the transaction. Changes at each hop. Reflects replication lag.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4800600" y="2852928"/>
            <a:ext cx="3794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Available in: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4800600" y="3090672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9731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Performance Schema · mysqlbinlog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F9731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GTID_EXECUTED · Replication tables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384048" y="4069080"/>
            <a:ext cx="8375904" cy="868680"/>
          </a:xfrm>
          <a:prstGeom prst="rect">
            <a:avLst/>
          </a:prstGeom>
          <a:solidFill>
            <a:srgbClr val="0D1117"/>
          </a:solidFill>
          <a:ln w="127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493776" y="4142232"/>
            <a:ext cx="91440" cy="91440"/>
          </a:xfrm>
          <a:prstGeom prst="ellipse">
            <a:avLst/>
          </a:prstGeom>
          <a:solidFill>
            <a:srgbClr val="FF5F56"/>
          </a:solidFill>
          <a:ln w="12700">
            <a:solidFill>
              <a:srgbClr val="FF5F5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1"/>
          <p:cNvSpPr/>
          <p:nvPr/>
        </p:nvSpPr>
        <p:spPr>
          <a:xfrm>
            <a:off x="658368" y="4142232"/>
            <a:ext cx="91440" cy="91440"/>
          </a:xfrm>
          <a:prstGeom prst="ellipse">
            <a:avLst/>
          </a:prstGeom>
          <a:solidFill>
            <a:srgbClr val="FFBD2E"/>
          </a:solidFill>
          <a:ln w="12700">
            <a:solidFill>
              <a:srgbClr val="FFB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2"/>
          <p:cNvSpPr/>
          <p:nvPr/>
        </p:nvSpPr>
        <p:spPr>
          <a:xfrm>
            <a:off x="822960" y="4142232"/>
            <a:ext cx="91440" cy="91440"/>
          </a:xfrm>
          <a:prstGeom prst="ellipse">
            <a:avLst/>
          </a:prstGeom>
          <a:solidFill>
            <a:srgbClr val="27C93F"/>
          </a:solidFill>
          <a:ln w="12700">
            <a:solidFill>
              <a:srgbClr val="27C9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475488" y="4343400"/>
            <a:ext cx="81930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 View GTID timestamps directly (MySQL 8.0+)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SELECT ORIGINAL_COMMIT_TIMESTAMP, IMMEDIATE_COMMIT_TIMESTAMP,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(IMMEDIATE_COMMIT_TIMESTAMP - ORIGINAL_COMMIT_TIMESTAMP)/1e6 AS lag_s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 performance_schema.replication_applier_status_by_worker;</a:t>
            </a:r>
            <a:endParaRPr lang="en-US" sz="9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7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7571CB-D66B-89AB-B235-D13309B87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C965B8F3-A35C-1BA4-5E15-1EE91FEA5E25}"/>
              </a:ext>
            </a:extLst>
          </p:cNvPr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7060FC58-1E36-3239-AD00-DB390649BA2C}"/>
              </a:ext>
            </a:extLst>
          </p:cNvPr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 pitchFamily="34" charset="0"/>
                <a:ea typeface="Poppins" pitchFamily="34" charset="-122"/>
                <a:cs typeface="Poppins" pitchFamily="34" charset="-120"/>
              </a:rPr>
              <a:t>DEEP DIVE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21F9E967-7287-5470-A844-AB9810310527}"/>
              </a:ext>
            </a:extLst>
          </p:cNvPr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C5C013FC-3E10-E1C5-A4DE-521AB49210AB}"/>
              </a:ext>
            </a:extLst>
          </p:cNvPr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Image 0" descr="/sessions/bold-nifty-newton/cwan_logo.png">
            <a:extLst>
              <a:ext uri="{FF2B5EF4-FFF2-40B4-BE49-F238E27FC236}">
                <a16:creationId xmlns:a16="http://schemas.microsoft.com/office/drawing/2014/main" id="{A93358D6-5ED1-0716-E414-18C1C31B2C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>
            <a:extLst>
              <a:ext uri="{FF2B5EF4-FFF2-40B4-BE49-F238E27FC236}">
                <a16:creationId xmlns:a16="http://schemas.microsoft.com/office/drawing/2014/main" id="{915A144D-0721-9B48-DB8A-32103D00685D}"/>
              </a:ext>
            </a:extLst>
          </p:cNvPr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2A76D0E4-BE85-9E8E-3AF6-D771C3A1399A}"/>
              </a:ext>
            </a:extLst>
          </p:cNvPr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96AECF"/>
                </a:solidFill>
                <a:effectLst/>
                <a:uLnTx/>
                <a:uFillTx/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B1DD95BF-C7CF-231F-2EC0-C152F7304A09}"/>
              </a:ext>
            </a:extLst>
          </p:cNvPr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lvl="0"/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Detecting Replication lag culprit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 pitchFamily="34" charset="0"/>
                <a:ea typeface="Poppins" pitchFamily="34" charset="-122"/>
                <a:cs typeface="Poppins" pitchFamily="34" charset="-120"/>
              </a:rPr>
              <a:t>in MySQL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 pitchFamily="34" charset="0"/>
                <a:ea typeface="Poppins" pitchFamily="34" charset="-122"/>
                <a:cs typeface="Poppins" pitchFamily="34" charset="-120"/>
              </a:rPr>
              <a:t>binlogs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851A1048-E1F0-A4A7-25E3-CA3854BD9899}"/>
                  </a:ext>
                </a:extLst>
              </p14:cNvPr>
              <p14:cNvContentPartPr/>
              <p14:nvPr/>
            </p14:nvContentPartPr>
            <p14:xfrm>
              <a:off x="17824" y="4820479"/>
              <a:ext cx="1999440" cy="50328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851A1048-E1F0-A4A7-25E3-CA3854BD989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1704" y="4814359"/>
                <a:ext cx="2011680" cy="51552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11">
            <a:extLst>
              <a:ext uri="{FF2B5EF4-FFF2-40B4-BE49-F238E27FC236}">
                <a16:creationId xmlns:a16="http://schemas.microsoft.com/office/drawing/2014/main" id="{5947C7F7-3A3D-4E51-A565-49CF1E869B7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400740"/>
            <a:ext cx="9144000" cy="4342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5443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DEEP DIVE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6355867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Measuring Database Replication Latency as it Happens</a:t>
            </a:r>
            <a:endParaRPr lang="en-US" sz="2400" dirty="0"/>
          </a:p>
        </p:txBody>
      </p:sp>
      <p:sp>
        <p:nvSpPr>
          <p:cNvPr id="10" name="Shape 7"/>
          <p:cNvSpPr/>
          <p:nvPr/>
        </p:nvSpPr>
        <p:spPr>
          <a:xfrm>
            <a:off x="384048" y="1417320"/>
            <a:ext cx="8375904" cy="2606040"/>
          </a:xfrm>
          <a:prstGeom prst="rect">
            <a:avLst/>
          </a:prstGeom>
          <a:solidFill>
            <a:srgbClr val="0D1117"/>
          </a:solidFill>
          <a:ln w="127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93776" y="1490472"/>
            <a:ext cx="91440" cy="91440"/>
          </a:xfrm>
          <a:prstGeom prst="ellipse">
            <a:avLst/>
          </a:prstGeom>
          <a:solidFill>
            <a:srgbClr val="FF5F56"/>
          </a:solidFill>
          <a:ln w="12700">
            <a:solidFill>
              <a:srgbClr val="FF5F5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658368" y="1490472"/>
            <a:ext cx="91440" cy="91440"/>
          </a:xfrm>
          <a:prstGeom prst="ellipse">
            <a:avLst/>
          </a:prstGeom>
          <a:solidFill>
            <a:srgbClr val="FFBD2E"/>
          </a:solidFill>
          <a:ln w="12700">
            <a:solidFill>
              <a:srgbClr val="FFB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822960" y="1490472"/>
            <a:ext cx="91440" cy="91440"/>
          </a:xfrm>
          <a:prstGeom prst="ellipse">
            <a:avLst/>
          </a:prstGeom>
          <a:solidFill>
            <a:srgbClr val="27C93F"/>
          </a:solidFill>
          <a:ln w="12700">
            <a:solidFill>
              <a:srgbClr val="27C9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475488" y="1691640"/>
            <a:ext cx="8193024" cy="2240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 Replication lag with microsecond precision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SELECT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ORIGINAL_COMMIT_TIMESTAMP,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IMMEDIATE_COMMIT_TIMESTAMP,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(IMMEDIATE_COMMIT_TIMESTAMP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- ORIGINAL_COMMIT_TIMESTAMP) / 1e6  AS lag_seconds,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CASE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WHEN (IMMEDIATE_COMMIT_TIMESTAMP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- ORIGINAL_COMMIT_TIMESTAMP) &gt; 5000000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THEN 'CRITICAL LAG'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WHEN (IMMEDIATE_COMMIT_TIMESTAMP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- ORIGINAL_COMMIT_TIMESTAMP) &lt; 0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THEN 'CLOCK SKEW'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ELSE 'OK'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END AS status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 performance_schema.replication_applier_status_by_worker;</a:t>
            </a:r>
            <a:endParaRPr lang="en-US" sz="950" dirty="0"/>
          </a:p>
        </p:txBody>
      </p:sp>
      <p:sp>
        <p:nvSpPr>
          <p:cNvPr id="15" name="Text 12"/>
          <p:cNvSpPr/>
          <p:nvPr/>
        </p:nvSpPr>
        <p:spPr>
          <a:xfrm>
            <a:off x="384048" y="4133088"/>
            <a:ext cx="837590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A204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Anomaly Patterns to Alert On: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384048" y="4416552"/>
            <a:ext cx="4206240" cy="283464"/>
          </a:xfrm>
          <a:prstGeom prst="rect">
            <a:avLst/>
          </a:prstGeom>
          <a:solidFill>
            <a:srgbClr val="EEF2F9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475488" y="4416552"/>
            <a:ext cx="402336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9731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⚠ Replication Lag Spike  —  lag_seconds &gt; threshold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4818888" y="4416552"/>
            <a:ext cx="4206240" cy="283464"/>
          </a:xfrm>
          <a:prstGeom prst="rect">
            <a:avLst/>
          </a:prstGeom>
          <a:solidFill>
            <a:srgbClr val="EEF2F9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4910328" y="4416552"/>
            <a:ext cx="402336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⚠ Clock Skew  —  lag_seconds &lt; 0</a:t>
            </a:r>
            <a:endParaRPr lang="en-US" sz="950" dirty="0"/>
          </a:p>
        </p:txBody>
      </p:sp>
      <p:sp>
        <p:nvSpPr>
          <p:cNvPr id="20" name="Shape 17"/>
          <p:cNvSpPr/>
          <p:nvPr/>
        </p:nvSpPr>
        <p:spPr>
          <a:xfrm>
            <a:off x="384048" y="4754880"/>
            <a:ext cx="4206240" cy="283464"/>
          </a:xfrm>
          <a:prstGeom prst="rect">
            <a:avLst/>
          </a:prstGeom>
          <a:solidFill>
            <a:srgbClr val="EEF2F9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475488" y="4754880"/>
            <a:ext cx="402336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⚠ Replica Stall  —  lag growing monotonically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4818888" y="4754880"/>
            <a:ext cx="4206240" cy="283464"/>
          </a:xfrm>
          <a:prstGeom prst="rect">
            <a:avLst/>
          </a:prstGeom>
          <a:solidFill>
            <a:srgbClr val="EEF2F9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4910328" y="4754880"/>
            <a:ext cx="4023360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F9731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⚠ Partial Apply  —  GTID gaps in executed set</a:t>
            </a:r>
            <a:endParaRPr lang="en-US" sz="9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MONITORING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Prometheus Alerting Rules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384048" y="1042416"/>
            <a:ext cx="837590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Codify your GTID lag thresholds — alert before your users feel the pain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384048" y="1417320"/>
            <a:ext cx="8375904" cy="3154680"/>
          </a:xfrm>
          <a:prstGeom prst="rect">
            <a:avLst/>
          </a:prstGeom>
          <a:solidFill>
            <a:srgbClr val="0D1117"/>
          </a:solidFill>
          <a:ln w="127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93776" y="1490472"/>
            <a:ext cx="91440" cy="91440"/>
          </a:xfrm>
          <a:prstGeom prst="ellipse">
            <a:avLst/>
          </a:prstGeom>
          <a:solidFill>
            <a:srgbClr val="FF5F56"/>
          </a:solidFill>
          <a:ln w="12700">
            <a:solidFill>
              <a:srgbClr val="FF5F5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658368" y="1490472"/>
            <a:ext cx="91440" cy="91440"/>
          </a:xfrm>
          <a:prstGeom prst="ellipse">
            <a:avLst/>
          </a:prstGeom>
          <a:solidFill>
            <a:srgbClr val="FFBD2E"/>
          </a:solidFill>
          <a:ln w="12700">
            <a:solidFill>
              <a:srgbClr val="FFB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822960" y="1490472"/>
            <a:ext cx="91440" cy="91440"/>
          </a:xfrm>
          <a:prstGeom prst="ellipse">
            <a:avLst/>
          </a:prstGeom>
          <a:solidFill>
            <a:srgbClr val="27C93F"/>
          </a:solidFill>
          <a:ln w="12700">
            <a:solidFill>
              <a:srgbClr val="27C9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475488" y="1691640"/>
            <a:ext cx="8193024" cy="278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prometheus/rules/mysql_replication.yml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groups: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name: mysql_replication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rules:</a:t>
            </a:r>
            <a:endParaRPr lang="en-US" sz="950" dirty="0"/>
          </a:p>
          <a:p>
            <a:pPr marL="0" indent="0" algn="l">
              <a:buNone/>
            </a:pP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 alert: ReplicationLagHigh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expr: mysql_gtid_lag_seconds &gt; 5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for: 1m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labels: { severity: critical }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annotations: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summary: "{{ $labels.instance }}: {{ $value }}s lag"</a:t>
            </a:r>
            <a:endParaRPr lang="en-US" sz="950" dirty="0"/>
          </a:p>
          <a:p>
            <a:pPr marL="0" indent="0" algn="l">
              <a:buNone/>
            </a:pP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 alert: ReplicaStalled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expr: increase(mysql_gtid_lag_seconds[5m]) &gt; 0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for: 2m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labels: { severity: page }</a:t>
            </a:r>
            <a:endParaRPr lang="en-US" sz="950" dirty="0"/>
          </a:p>
          <a:p>
            <a:pPr marL="0" indent="0" algn="l">
              <a:buNone/>
            </a:pP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 alert: ClockSkew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expr: gtid_immediate_ts - gtid_original_ts &lt; 0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labels: { severity: warning }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384048" y="4681728"/>
            <a:ext cx="8375904" cy="256032"/>
          </a:xfrm>
          <a:prstGeom prst="rect">
            <a:avLst/>
          </a:prstGeom>
          <a:solidFill>
            <a:srgbClr val="F0FDF4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457200" y="468172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Export metrics via: mysqld_exporter  ·  pt-heartbeat  ·  Custom Python exporter reading performance_schema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ABOUT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About Brijesh Patel</a:t>
            </a:r>
            <a:endParaRPr lang="en-US" sz="2400" dirty="0"/>
          </a:p>
        </p:txBody>
      </p:sp>
      <p:sp>
        <p:nvSpPr>
          <p:cNvPr id="10" name="Shape 7"/>
          <p:cNvSpPr/>
          <p:nvPr/>
        </p:nvSpPr>
        <p:spPr>
          <a:xfrm>
            <a:off x="384048" y="1417320"/>
            <a:ext cx="4160520" cy="3337560"/>
          </a:xfrm>
          <a:prstGeom prst="rect">
            <a:avLst/>
          </a:prstGeom>
          <a:solidFill>
            <a:srgbClr val="EEF2F9"/>
          </a:solidFill>
          <a:ln w="127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1" name="Shape 8"/>
          <p:cNvSpPr/>
          <p:nvPr/>
        </p:nvSpPr>
        <p:spPr>
          <a:xfrm>
            <a:off x="384048" y="1417320"/>
            <a:ext cx="54864" cy="333756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566928" y="150876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A204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Brijesh Patel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566928" y="1783080"/>
            <a:ext cx="384048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00" dirty="0">
                <a:solidFill>
                  <a:srgbClr val="1B5EC5"/>
                </a:solidFill>
                <a:latin typeface="Poppins" pitchFamily="34" charset="0"/>
                <a:ea typeface="Poppins" pitchFamily="34" charset="-122"/>
                <a:cs typeface="Poppins" pitchFamily="34" charset="-120"/>
                <a:hlinkClick r:id="rId4"/>
              </a:rPr>
              <a:t>brijesh.patel@cwan.com</a:t>
            </a:r>
            <a:br>
              <a:rPr lang="en-US" sz="1000" dirty="0">
                <a:solidFill>
                  <a:srgbClr val="1B5EC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</a:br>
            <a:r>
              <a:rPr lang="en-US" sz="1000" dirty="0">
                <a:solidFill>
                  <a:srgbClr val="1B5EC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https://www.linkedin.com/in/bhpatel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566928" y="2212848"/>
            <a:ext cx="3840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MySQL practitioner with 15+ years in</a:t>
            </a: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566928" y="2459736"/>
            <a:ext cx="3840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high-availability production systems</a:t>
            </a:r>
            <a:endParaRPr lang="en-US" sz="1050" dirty="0"/>
          </a:p>
        </p:txBody>
      </p:sp>
      <p:sp>
        <p:nvSpPr>
          <p:cNvPr id="16" name="Text 13"/>
          <p:cNvSpPr/>
          <p:nvPr/>
        </p:nvSpPr>
        <p:spPr>
          <a:xfrm>
            <a:off x="566928" y="2706624"/>
            <a:ext cx="3840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566928" y="2953512"/>
            <a:ext cx="3840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Passionate about turning database</a:t>
            </a:r>
            <a:endParaRPr lang="en-US" sz="1050" dirty="0"/>
          </a:p>
        </p:txBody>
      </p:sp>
      <p:sp>
        <p:nvSpPr>
          <p:cNvPr id="18" name="Text 15"/>
          <p:cNvSpPr/>
          <p:nvPr/>
        </p:nvSpPr>
        <p:spPr>
          <a:xfrm>
            <a:off x="566928" y="3200400"/>
            <a:ext cx="3793125" cy="1444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internals into operational superpowers</a:t>
            </a:r>
            <a:b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</a:br>
            <a:b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</a:br>
            <a:b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</a:br>
            <a:r>
              <a:rPr lang="en-US" sz="1050" dirty="0" err="1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Enfusion</a:t>
            </a: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a CWAN company, is a cloud-native software and analytics platform used by hedge funds, asset managers, and institutional investors to manage their entire investment lifecycle. It unifies front-, middle-, and back-office operations into a single platform, eliminating disconnected tools and manual reconciliation.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566928" y="3447288"/>
            <a:ext cx="3840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1050" dirty="0"/>
          </a:p>
        </p:txBody>
      </p:sp>
      <p:sp>
        <p:nvSpPr>
          <p:cNvPr id="20" name="Text 17"/>
          <p:cNvSpPr/>
          <p:nvPr/>
        </p:nvSpPr>
        <p:spPr>
          <a:xfrm>
            <a:off x="566928" y="3694176"/>
            <a:ext cx="3840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1050" dirty="0"/>
          </a:p>
        </p:txBody>
      </p:sp>
      <p:sp>
        <p:nvSpPr>
          <p:cNvPr id="21" name="Text 18"/>
          <p:cNvSpPr/>
          <p:nvPr/>
        </p:nvSpPr>
        <p:spPr>
          <a:xfrm>
            <a:off x="566928" y="3941064"/>
            <a:ext cx="38404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4754880" y="1417320"/>
            <a:ext cx="4005072" cy="3337560"/>
          </a:xfrm>
          <a:prstGeom prst="rect">
            <a:avLst/>
          </a:prstGeom>
          <a:solidFill>
            <a:srgbClr val="EEF2F9"/>
          </a:solidFill>
          <a:ln w="12700">
            <a:solidFill>
              <a:srgbClr val="16A34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4754880" y="1417320"/>
            <a:ext cx="54864" cy="333756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4937760" y="15087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 We're Solving Today</a:t>
            </a:r>
            <a:endParaRPr lang="en-US" sz="1300" dirty="0"/>
          </a:p>
        </p:txBody>
      </p:sp>
      <p:sp>
        <p:nvSpPr>
          <p:cNvPr id="25" name="Shape 22"/>
          <p:cNvSpPr/>
          <p:nvPr/>
        </p:nvSpPr>
        <p:spPr>
          <a:xfrm>
            <a:off x="4937760" y="1920240"/>
            <a:ext cx="3611880" cy="475488"/>
          </a:xfrm>
          <a:prstGeom prst="rect">
            <a:avLst/>
          </a:prstGeom>
          <a:solidFill>
            <a:srgbClr val="F0FDF4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5029200" y="1920240"/>
            <a:ext cx="3429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Cache invalidation that breaks under heavy DB load</a:t>
            </a:r>
            <a:endParaRPr lang="en-US" sz="1000" dirty="0"/>
          </a:p>
        </p:txBody>
      </p:sp>
      <p:sp>
        <p:nvSpPr>
          <p:cNvPr id="27" name="Shape 24"/>
          <p:cNvSpPr/>
          <p:nvPr/>
        </p:nvSpPr>
        <p:spPr>
          <a:xfrm>
            <a:off x="4937760" y="2487168"/>
            <a:ext cx="3611880" cy="475488"/>
          </a:xfrm>
          <a:prstGeom prst="rect">
            <a:avLst/>
          </a:prstGeom>
          <a:solidFill>
            <a:srgbClr val="F0FDF4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5029200" y="2487168"/>
            <a:ext cx="3429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Microservices tightly coupled to the DB</a:t>
            </a:r>
            <a:endParaRPr lang="en-US" sz="1000" dirty="0"/>
          </a:p>
        </p:txBody>
      </p:sp>
      <p:sp>
        <p:nvSpPr>
          <p:cNvPr id="29" name="Shape 26"/>
          <p:cNvSpPr/>
          <p:nvPr/>
        </p:nvSpPr>
        <p:spPr>
          <a:xfrm>
            <a:off x="4937760" y="3054096"/>
            <a:ext cx="3611880" cy="475488"/>
          </a:xfrm>
          <a:prstGeom prst="rect">
            <a:avLst/>
          </a:prstGeom>
          <a:solidFill>
            <a:srgbClr val="F0FDF4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7"/>
          <p:cNvSpPr/>
          <p:nvPr/>
        </p:nvSpPr>
        <p:spPr>
          <a:xfrm>
            <a:off x="5029200" y="3054096"/>
            <a:ext cx="3429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ETL windows delaying analytics by hours</a:t>
            </a:r>
            <a:endParaRPr lang="en-US" sz="1000" dirty="0"/>
          </a:p>
        </p:txBody>
      </p:sp>
      <p:sp>
        <p:nvSpPr>
          <p:cNvPr id="31" name="Shape 28"/>
          <p:cNvSpPr/>
          <p:nvPr/>
        </p:nvSpPr>
        <p:spPr>
          <a:xfrm>
            <a:off x="4937760" y="3621024"/>
            <a:ext cx="3611880" cy="475488"/>
          </a:xfrm>
          <a:prstGeom prst="rect">
            <a:avLst/>
          </a:prstGeom>
          <a:solidFill>
            <a:srgbClr val="F0FDF4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9"/>
          <p:cNvSpPr/>
          <p:nvPr/>
        </p:nvSpPr>
        <p:spPr>
          <a:xfrm>
            <a:off x="5029200" y="3621024"/>
            <a:ext cx="3429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cs typeface="Poppins" pitchFamily="34" charset="-120"/>
              </a:rPr>
              <a:t>Determine what is triggering the replication lag</a:t>
            </a:r>
            <a:endParaRPr lang="en-US" sz="1000" dirty="0"/>
          </a:p>
        </p:txBody>
      </p:sp>
      <p:sp>
        <p:nvSpPr>
          <p:cNvPr id="33" name="Shape 30"/>
          <p:cNvSpPr/>
          <p:nvPr/>
        </p:nvSpPr>
        <p:spPr>
          <a:xfrm>
            <a:off x="4937760" y="4187952"/>
            <a:ext cx="3611880" cy="475488"/>
          </a:xfrm>
          <a:prstGeom prst="rect">
            <a:avLst/>
          </a:prstGeom>
          <a:solidFill>
            <a:srgbClr val="F0FDF4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1"/>
          <p:cNvSpPr/>
          <p:nvPr/>
        </p:nvSpPr>
        <p:spPr>
          <a:xfrm>
            <a:off x="5029200" y="4187952"/>
            <a:ext cx="3429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Production incidents with no audit trail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3CE711-4D55-61DA-DA2D-3900BC0AE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ACC86BC2-FEA7-FE4B-371F-BEA20E295E23}"/>
              </a:ext>
            </a:extLst>
          </p:cNvPr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4B7D5B8B-1BC8-1BCC-9748-44D19462B690}"/>
              </a:ext>
            </a:extLst>
          </p:cNvPr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MONITORING</a:t>
            </a:r>
            <a:endParaRPr lang="en-US" sz="8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01A3623F-8811-F8F4-6DE8-C741A317B86E}"/>
              </a:ext>
            </a:extLst>
          </p:cNvPr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EA15108A-54CE-1870-3A58-60AB45330CB0}"/>
              </a:ext>
            </a:extLst>
          </p:cNvPr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>
            <a:extLst>
              <a:ext uri="{FF2B5EF4-FFF2-40B4-BE49-F238E27FC236}">
                <a16:creationId xmlns:a16="http://schemas.microsoft.com/office/drawing/2014/main" id="{4EC7796F-6927-637F-866D-CFB21EED04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>
            <a:extLst>
              <a:ext uri="{FF2B5EF4-FFF2-40B4-BE49-F238E27FC236}">
                <a16:creationId xmlns:a16="http://schemas.microsoft.com/office/drawing/2014/main" id="{EEA60133-32A1-52C1-BD58-162D5317E3F9}"/>
              </a:ext>
            </a:extLst>
          </p:cNvPr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C665BE98-7A12-8650-BA6C-15FA5694A702}"/>
              </a:ext>
            </a:extLst>
          </p:cNvPr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67813C97-8944-E2A0-0ED6-0C0ED3BAC491}"/>
              </a:ext>
            </a:extLst>
          </p:cNvPr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Custom PMM Dashboard</a:t>
            </a:r>
            <a:endParaRPr lang="en-US" sz="2400" dirty="0"/>
          </a:p>
        </p:txBody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20127249-A371-6A2D-FEE3-78C83D4D348F}"/>
              </a:ext>
            </a:extLst>
          </p:cNvPr>
          <p:cNvSpPr/>
          <p:nvPr/>
        </p:nvSpPr>
        <p:spPr>
          <a:xfrm>
            <a:off x="384048" y="1042416"/>
            <a:ext cx="837590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Codify your GTID lag thresholds — alert before your users feel the pain</a:t>
            </a:r>
            <a:endParaRPr lang="en-US" sz="950" dirty="0"/>
          </a:p>
        </p:txBody>
      </p:sp>
      <p:sp>
        <p:nvSpPr>
          <p:cNvPr id="12" name="Shape 9">
            <a:extLst>
              <a:ext uri="{FF2B5EF4-FFF2-40B4-BE49-F238E27FC236}">
                <a16:creationId xmlns:a16="http://schemas.microsoft.com/office/drawing/2014/main" id="{6CCC4D06-8BAC-9708-07C4-FB402C18573E}"/>
              </a:ext>
            </a:extLst>
          </p:cNvPr>
          <p:cNvSpPr/>
          <p:nvPr/>
        </p:nvSpPr>
        <p:spPr>
          <a:xfrm>
            <a:off x="493776" y="1490472"/>
            <a:ext cx="91440" cy="91440"/>
          </a:xfrm>
          <a:prstGeom prst="ellipse">
            <a:avLst/>
          </a:prstGeom>
          <a:solidFill>
            <a:srgbClr val="FF5F56"/>
          </a:solidFill>
          <a:ln w="12700">
            <a:solidFill>
              <a:srgbClr val="FF5F5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>
            <a:extLst>
              <a:ext uri="{FF2B5EF4-FFF2-40B4-BE49-F238E27FC236}">
                <a16:creationId xmlns:a16="http://schemas.microsoft.com/office/drawing/2014/main" id="{6DA8AC66-C50D-F66A-B1A6-3004DF90A2CB}"/>
              </a:ext>
            </a:extLst>
          </p:cNvPr>
          <p:cNvSpPr/>
          <p:nvPr/>
        </p:nvSpPr>
        <p:spPr>
          <a:xfrm>
            <a:off x="658368" y="1490472"/>
            <a:ext cx="91440" cy="91440"/>
          </a:xfrm>
          <a:prstGeom prst="ellipse">
            <a:avLst/>
          </a:prstGeom>
          <a:solidFill>
            <a:srgbClr val="FFBD2E"/>
          </a:solidFill>
          <a:ln w="12700">
            <a:solidFill>
              <a:srgbClr val="FFB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1">
            <a:extLst>
              <a:ext uri="{FF2B5EF4-FFF2-40B4-BE49-F238E27FC236}">
                <a16:creationId xmlns:a16="http://schemas.microsoft.com/office/drawing/2014/main" id="{9078471D-511C-2A28-46AB-63BB4B67F645}"/>
              </a:ext>
            </a:extLst>
          </p:cNvPr>
          <p:cNvSpPr/>
          <p:nvPr/>
        </p:nvSpPr>
        <p:spPr>
          <a:xfrm>
            <a:off x="822960" y="1490472"/>
            <a:ext cx="91440" cy="91440"/>
          </a:xfrm>
          <a:prstGeom prst="ellipse">
            <a:avLst/>
          </a:prstGeom>
          <a:solidFill>
            <a:srgbClr val="27C93F"/>
          </a:solidFill>
          <a:ln w="12700">
            <a:solidFill>
              <a:srgbClr val="27C9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>
            <a:extLst>
              <a:ext uri="{FF2B5EF4-FFF2-40B4-BE49-F238E27FC236}">
                <a16:creationId xmlns:a16="http://schemas.microsoft.com/office/drawing/2014/main" id="{ECB919E1-44E8-70BA-D5BD-D4068629E27C}"/>
              </a:ext>
            </a:extLst>
          </p:cNvPr>
          <p:cNvSpPr/>
          <p:nvPr/>
        </p:nvSpPr>
        <p:spPr>
          <a:xfrm>
            <a:off x="475488" y="1691640"/>
            <a:ext cx="8193024" cy="278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prometheus/rules/mysql_replication.yml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groups: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name: mysql_replication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rules:</a:t>
            </a:r>
            <a:endParaRPr lang="en-US" sz="950" dirty="0"/>
          </a:p>
          <a:p>
            <a:pPr marL="0" indent="0" algn="l">
              <a:buNone/>
            </a:pP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 alert: ReplicationLagHigh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expr: mysql_gtid_lag_seconds &gt; 5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for: 1m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labels: { severity: critical }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annotations: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summary: "{{ $labels.instance }}: {{ $value }}s lag"</a:t>
            </a:r>
            <a:endParaRPr lang="en-US" sz="950" dirty="0"/>
          </a:p>
          <a:p>
            <a:pPr marL="0" indent="0" algn="l">
              <a:buNone/>
            </a:pP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 alert: ReplicaStalled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expr: increase(mysql_gtid_lag_seconds[5m]) &gt; 0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for: 2m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labels: { severity: page }</a:t>
            </a:r>
            <a:endParaRPr lang="en-US" sz="950" dirty="0"/>
          </a:p>
          <a:p>
            <a:pPr marL="0" indent="0" algn="l">
              <a:buNone/>
            </a:pP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 alert: ClockSkew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expr: gtid_immediate_ts - gtid_original_ts &lt; 0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labels: { severity: warning }</a:t>
            </a:r>
            <a:endParaRPr lang="en-US" sz="95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484357D4-4C41-EB66-C29C-0BF0E3A177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914679"/>
            <a:ext cx="9146539" cy="4041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9269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MONITORING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Open-Source Monitoring Stack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384048" y="1042416"/>
            <a:ext cx="837590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Real-time GTID lag visualization — ship it to PMM on day one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384048" y="1417320"/>
            <a:ext cx="8375904" cy="749808"/>
          </a:xfrm>
          <a:prstGeom prst="rect">
            <a:avLst/>
          </a:prstGeom>
          <a:solidFill>
            <a:srgbClr val="EEF2F9"/>
          </a:solidFill>
          <a:ln w="12700">
            <a:solidFill>
              <a:srgbClr val="16A34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384048" y="1417320"/>
            <a:ext cx="64008" cy="749808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594360" y="149047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1. Performance Schema Exporter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594360" y="1819656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Scrapes GTID lag, worker status, applier events from MySQL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384048" y="2267712"/>
            <a:ext cx="8375904" cy="749808"/>
          </a:xfrm>
          <a:prstGeom prst="rect">
            <a:avLst/>
          </a:prstGeom>
          <a:solidFill>
            <a:srgbClr val="EEF2F9"/>
          </a:solidFill>
          <a:ln w="12700">
            <a:solidFill>
              <a:srgbClr val="F9731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384048" y="2267712"/>
            <a:ext cx="64008" cy="749808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594360" y="2340864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9731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2. Prometheus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594360" y="2670048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Time-series storage + threshold alerts + long-term retention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384048" y="3118104"/>
            <a:ext cx="8375904" cy="749808"/>
          </a:xfrm>
          <a:prstGeom prst="rect">
            <a:avLst/>
          </a:prstGeom>
          <a:solidFill>
            <a:srgbClr val="EEF2F9"/>
          </a:solidFill>
          <a:ln w="127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7"/>
          <p:cNvSpPr/>
          <p:nvPr/>
        </p:nvSpPr>
        <p:spPr>
          <a:xfrm>
            <a:off x="384048" y="3118104"/>
            <a:ext cx="64008" cy="74980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594360" y="3191256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3. Grafana</a:t>
            </a:r>
            <a:endParaRPr lang="en-US" sz="1300" dirty="0"/>
          </a:p>
        </p:txBody>
      </p:sp>
      <p:sp>
        <p:nvSpPr>
          <p:cNvPr id="22" name="Text 19"/>
          <p:cNvSpPr/>
          <p:nvPr/>
        </p:nvSpPr>
        <p:spPr>
          <a:xfrm>
            <a:off x="594360" y="352044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Lag heatmap, spike timeline, multi-replica topology view</a:t>
            </a:r>
            <a:endParaRPr lang="en-US" sz="1000" dirty="0"/>
          </a:p>
        </p:txBody>
      </p:sp>
      <p:sp>
        <p:nvSpPr>
          <p:cNvPr id="23" name="Shape 20"/>
          <p:cNvSpPr/>
          <p:nvPr/>
        </p:nvSpPr>
        <p:spPr>
          <a:xfrm>
            <a:off x="384048" y="3968496"/>
            <a:ext cx="8375904" cy="749808"/>
          </a:xfrm>
          <a:prstGeom prst="rect">
            <a:avLst/>
          </a:prstGeom>
          <a:solidFill>
            <a:srgbClr val="EEF2F9"/>
          </a:solidFill>
          <a:ln w="12700">
            <a:solidFill>
              <a:srgbClr val="DC262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1"/>
          <p:cNvSpPr/>
          <p:nvPr/>
        </p:nvSpPr>
        <p:spPr>
          <a:xfrm>
            <a:off x="384048" y="3968496"/>
            <a:ext cx="64008" cy="749808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594360" y="404164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DC262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4. Alertmanager</a:t>
            </a:r>
            <a:endParaRPr lang="en-US" sz="1300" dirty="0"/>
          </a:p>
        </p:txBody>
      </p:sp>
      <p:sp>
        <p:nvSpPr>
          <p:cNvPr id="26" name="Text 23"/>
          <p:cNvSpPr/>
          <p:nvPr/>
        </p:nvSpPr>
        <p:spPr>
          <a:xfrm>
            <a:off x="594360" y="4370832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Routes CRITICAL → PagerDuty, WARNING → Slack, with inhibition rules</a:t>
            </a:r>
            <a:endParaRPr lang="en-US" sz="1000" dirty="0"/>
          </a:p>
        </p:txBody>
      </p:sp>
      <p:sp>
        <p:nvSpPr>
          <p:cNvPr id="27" name="Shape 24"/>
          <p:cNvSpPr/>
          <p:nvPr/>
        </p:nvSpPr>
        <p:spPr>
          <a:xfrm>
            <a:off x="384048" y="4910328"/>
            <a:ext cx="8375904" cy="164592"/>
          </a:xfrm>
          <a:prstGeom prst="rect">
            <a:avLst/>
          </a:prstGeom>
          <a:solidFill>
            <a:srgbClr val="EEF6FF"/>
          </a:solidFill>
          <a:ln w="12700">
            <a:solidFill>
              <a:srgbClr val="1B5EC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457200" y="4910328"/>
            <a:ext cx="8229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1B5EC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Full Grafana dashboard JSON included in session materials — import in 60 seconds</a:t>
            </a:r>
            <a:endParaRPr lang="en-US" sz="95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USE CASE 5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Forensics &amp; Incident Response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384048" y="1042416"/>
            <a:ext cx="837590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Surgical replay — find exactly what changed and when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384048" y="1417320"/>
            <a:ext cx="4160520" cy="1536192"/>
          </a:xfrm>
          <a:prstGeom prst="rect">
            <a:avLst/>
          </a:prstGeom>
          <a:solidFill>
            <a:srgbClr val="EEF2F9"/>
          </a:solidFill>
          <a:ln w="127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521208" y="1554480"/>
            <a:ext cx="347472" cy="347472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521208" y="155448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978408" y="1572768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A204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Identify Time Window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521208" y="2011680"/>
            <a:ext cx="38862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GTID timestamps bracket the incident.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mysqlbinlog --start-datetime=... --stop-datetime=...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4818888" y="1417320"/>
            <a:ext cx="4160520" cy="1536192"/>
          </a:xfrm>
          <a:prstGeom prst="rect">
            <a:avLst/>
          </a:prstGeom>
          <a:solidFill>
            <a:srgbClr val="EEF2F9"/>
          </a:solidFill>
          <a:ln w="127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4956048" y="1554480"/>
            <a:ext cx="347472" cy="347472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4956048" y="155448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5413248" y="1572768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A204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Extract Row Changes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4956048" y="2011680"/>
            <a:ext cx="38862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--base64-output=DECODE-ROWS -vv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Reveals before/after values for every row.</a:t>
            </a:r>
            <a:endParaRPr lang="en-US" sz="950" dirty="0"/>
          </a:p>
        </p:txBody>
      </p:sp>
      <p:sp>
        <p:nvSpPr>
          <p:cNvPr id="21" name="Shape 18"/>
          <p:cNvSpPr/>
          <p:nvPr/>
        </p:nvSpPr>
        <p:spPr>
          <a:xfrm>
            <a:off x="384048" y="3081528"/>
            <a:ext cx="4160520" cy="1536192"/>
          </a:xfrm>
          <a:prstGeom prst="rect">
            <a:avLst/>
          </a:prstGeom>
          <a:solidFill>
            <a:srgbClr val="EEF2F9"/>
          </a:solidFill>
          <a:ln w="127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9"/>
          <p:cNvSpPr/>
          <p:nvPr/>
        </p:nvSpPr>
        <p:spPr>
          <a:xfrm>
            <a:off x="521208" y="3218688"/>
            <a:ext cx="347472" cy="347472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521208" y="321868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3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978408" y="3236976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A204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Filter by Table/Query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521208" y="3675888"/>
            <a:ext cx="38862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grep -A5 'table_id.*orders' binlog.000099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Or pipe through pt-query-digest.</a:t>
            </a:r>
            <a:endParaRPr lang="en-US" sz="950" dirty="0"/>
          </a:p>
        </p:txBody>
      </p:sp>
      <p:sp>
        <p:nvSpPr>
          <p:cNvPr id="26" name="Shape 23"/>
          <p:cNvSpPr/>
          <p:nvPr/>
        </p:nvSpPr>
        <p:spPr>
          <a:xfrm>
            <a:off x="4818888" y="3081528"/>
            <a:ext cx="4160520" cy="1536192"/>
          </a:xfrm>
          <a:prstGeom prst="rect">
            <a:avLst/>
          </a:prstGeom>
          <a:solidFill>
            <a:srgbClr val="EEF2F9"/>
          </a:solidFill>
          <a:ln w="127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4"/>
          <p:cNvSpPr/>
          <p:nvPr/>
        </p:nvSpPr>
        <p:spPr>
          <a:xfrm>
            <a:off x="4956048" y="3218688"/>
            <a:ext cx="347472" cy="347472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4956048" y="321868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</a:t>
            </a:r>
            <a:endParaRPr lang="en-US" sz="1300" dirty="0"/>
          </a:p>
        </p:txBody>
      </p:sp>
      <p:sp>
        <p:nvSpPr>
          <p:cNvPr id="29" name="Text 26"/>
          <p:cNvSpPr/>
          <p:nvPr/>
        </p:nvSpPr>
        <p:spPr>
          <a:xfrm>
            <a:off x="5413248" y="3236976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A204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Surgical Rollback</a:t>
            </a:r>
            <a:endParaRPr lang="en-US" sz="1200" dirty="0"/>
          </a:p>
        </p:txBody>
      </p:sp>
      <p:sp>
        <p:nvSpPr>
          <p:cNvPr id="30" name="Text 27"/>
          <p:cNvSpPr/>
          <p:nvPr/>
        </p:nvSpPr>
        <p:spPr>
          <a:xfrm>
            <a:off x="4956048" y="3675888"/>
            <a:ext cx="38862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Replay filtered events on a clone.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Apply inverse operations to restore.</a:t>
            </a:r>
            <a:endParaRPr lang="en-US" sz="9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CASE STUDY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Real Incident: The 3am Mass Delete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384048" y="1042416"/>
            <a:ext cx="837590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"Something deleted 40,000 orders. We have no idea what."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384048" y="1417320"/>
            <a:ext cx="1005840" cy="384048"/>
          </a:xfrm>
          <a:prstGeom prst="rect">
            <a:avLst/>
          </a:prstGeom>
          <a:solidFill>
            <a:srgbClr val="EEF2F9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384048" y="1417320"/>
            <a:ext cx="1005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03:14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1481328" y="1591056"/>
            <a:ext cx="7223760" cy="36576"/>
          </a:xfrm>
          <a:prstGeom prst="rect">
            <a:avLst/>
          </a:prstGeom>
          <a:solidFill>
            <a:srgbClr val="DC2626">
              <a:alpha val="40000"/>
            </a:srgbClr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1572768" y="1417320"/>
            <a:ext cx="7132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PagerDuty alert: order count anomaly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384048" y="1865376"/>
            <a:ext cx="1005840" cy="384048"/>
          </a:xfrm>
          <a:prstGeom prst="rect">
            <a:avLst/>
          </a:prstGeom>
          <a:solidFill>
            <a:srgbClr val="EEF2F9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384048" y="1865376"/>
            <a:ext cx="1005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9731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03:17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1481328" y="2039112"/>
            <a:ext cx="7223760" cy="36576"/>
          </a:xfrm>
          <a:prstGeom prst="rect">
            <a:avLst/>
          </a:prstGeom>
          <a:solidFill>
            <a:srgbClr val="F97316">
              <a:alpha val="40000"/>
            </a:srgbClr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1572768" y="1865376"/>
            <a:ext cx="7132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SHOW PROCESSLIST — nothing running. No active sessions.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384048" y="2313432"/>
            <a:ext cx="1005840" cy="384048"/>
          </a:xfrm>
          <a:prstGeom prst="rect">
            <a:avLst/>
          </a:prstGeom>
          <a:solidFill>
            <a:srgbClr val="EEF2F9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384048" y="2313432"/>
            <a:ext cx="1005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9731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03:19</a:t>
            </a:r>
            <a:endParaRPr lang="en-US" sz="1100" dirty="0"/>
          </a:p>
        </p:txBody>
      </p:sp>
      <p:sp>
        <p:nvSpPr>
          <p:cNvPr id="21" name="Shape 18"/>
          <p:cNvSpPr/>
          <p:nvPr/>
        </p:nvSpPr>
        <p:spPr>
          <a:xfrm>
            <a:off x="1481328" y="2487168"/>
            <a:ext cx="7223760" cy="36576"/>
          </a:xfrm>
          <a:prstGeom prst="rect">
            <a:avLst/>
          </a:prstGeom>
          <a:solidFill>
            <a:srgbClr val="F97316">
              <a:alpha val="40000"/>
            </a:srgbClr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1572768" y="2313432"/>
            <a:ext cx="7132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Check slow query log — empty. No DELETE recorded.</a:t>
            </a:r>
            <a:endParaRPr lang="en-US" sz="1000" dirty="0"/>
          </a:p>
        </p:txBody>
      </p:sp>
      <p:sp>
        <p:nvSpPr>
          <p:cNvPr id="23" name="Shape 20"/>
          <p:cNvSpPr/>
          <p:nvPr/>
        </p:nvSpPr>
        <p:spPr>
          <a:xfrm>
            <a:off x="384048" y="2761488"/>
            <a:ext cx="1005840" cy="384048"/>
          </a:xfrm>
          <a:prstGeom prst="rect">
            <a:avLst/>
          </a:prstGeom>
          <a:solidFill>
            <a:srgbClr val="EEF2F9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384048" y="2761488"/>
            <a:ext cx="1005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B4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03:22</a:t>
            </a:r>
            <a:endParaRPr lang="en-US" sz="1100" dirty="0"/>
          </a:p>
        </p:txBody>
      </p:sp>
      <p:sp>
        <p:nvSpPr>
          <p:cNvPr id="25" name="Shape 22"/>
          <p:cNvSpPr/>
          <p:nvPr/>
        </p:nvSpPr>
        <p:spPr>
          <a:xfrm>
            <a:off x="1481328" y="2935224"/>
            <a:ext cx="7223760" cy="36576"/>
          </a:xfrm>
          <a:prstGeom prst="rect">
            <a:avLst/>
          </a:prstGeom>
          <a:solidFill>
            <a:srgbClr val="00B4D8">
              <a:alpha val="4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1572768" y="2761488"/>
            <a:ext cx="7132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mysqlbinlog --start-datetime='03:10' --stop-datetime='03:16' binlog.000142</a:t>
            </a:r>
            <a:endParaRPr lang="en-US" sz="1000" dirty="0"/>
          </a:p>
        </p:txBody>
      </p:sp>
      <p:sp>
        <p:nvSpPr>
          <p:cNvPr id="27" name="Shape 24"/>
          <p:cNvSpPr/>
          <p:nvPr/>
        </p:nvSpPr>
        <p:spPr>
          <a:xfrm>
            <a:off x="384048" y="3209544"/>
            <a:ext cx="1005840" cy="384048"/>
          </a:xfrm>
          <a:prstGeom prst="rect">
            <a:avLst/>
          </a:prstGeom>
          <a:solidFill>
            <a:srgbClr val="EEF2F9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384048" y="3209544"/>
            <a:ext cx="1005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6A3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03:24</a:t>
            </a:r>
            <a:endParaRPr lang="en-US" sz="1100" dirty="0"/>
          </a:p>
        </p:txBody>
      </p:sp>
      <p:sp>
        <p:nvSpPr>
          <p:cNvPr id="29" name="Shape 26"/>
          <p:cNvSpPr/>
          <p:nvPr/>
        </p:nvSpPr>
        <p:spPr>
          <a:xfrm>
            <a:off x="1481328" y="3383280"/>
            <a:ext cx="7223760" cy="36576"/>
          </a:xfrm>
          <a:prstGeom prst="rect">
            <a:avLst/>
          </a:prstGeom>
          <a:solidFill>
            <a:srgbClr val="16A34A">
              <a:alpha val="40000"/>
            </a:srgbClr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7"/>
          <p:cNvSpPr/>
          <p:nvPr/>
        </p:nvSpPr>
        <p:spPr>
          <a:xfrm>
            <a:off x="1572768" y="3209544"/>
            <a:ext cx="7132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Found: 40,312 DELETE events from connection_id=8821 in 90 seconds</a:t>
            </a:r>
            <a:endParaRPr lang="en-US" sz="1000" dirty="0"/>
          </a:p>
        </p:txBody>
      </p:sp>
      <p:sp>
        <p:nvSpPr>
          <p:cNvPr id="31" name="Shape 28"/>
          <p:cNvSpPr/>
          <p:nvPr/>
        </p:nvSpPr>
        <p:spPr>
          <a:xfrm>
            <a:off x="384048" y="3657600"/>
            <a:ext cx="1005840" cy="384048"/>
          </a:xfrm>
          <a:prstGeom prst="rect">
            <a:avLst/>
          </a:prstGeom>
          <a:solidFill>
            <a:srgbClr val="EEF2F9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9"/>
          <p:cNvSpPr/>
          <p:nvPr/>
        </p:nvSpPr>
        <p:spPr>
          <a:xfrm>
            <a:off x="384048" y="3657600"/>
            <a:ext cx="1005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6A3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03:26</a:t>
            </a:r>
            <a:endParaRPr lang="en-US" sz="1100" dirty="0"/>
          </a:p>
        </p:txBody>
      </p:sp>
      <p:sp>
        <p:nvSpPr>
          <p:cNvPr id="33" name="Shape 30"/>
          <p:cNvSpPr/>
          <p:nvPr/>
        </p:nvSpPr>
        <p:spPr>
          <a:xfrm>
            <a:off x="1481328" y="3831336"/>
            <a:ext cx="7223760" cy="36576"/>
          </a:xfrm>
          <a:prstGeom prst="rect">
            <a:avLst/>
          </a:prstGeom>
          <a:solidFill>
            <a:srgbClr val="16A34A">
              <a:alpha val="40000"/>
            </a:srgbClr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1"/>
          <p:cNvSpPr/>
          <p:nvPr/>
        </p:nvSpPr>
        <p:spPr>
          <a:xfrm>
            <a:off x="1572768" y="3657600"/>
            <a:ext cx="7132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Traced connection to a batch job with a missing WHERE clause</a:t>
            </a:r>
            <a:endParaRPr lang="en-US" sz="1000" dirty="0"/>
          </a:p>
        </p:txBody>
      </p:sp>
      <p:sp>
        <p:nvSpPr>
          <p:cNvPr id="35" name="Shape 32"/>
          <p:cNvSpPr/>
          <p:nvPr/>
        </p:nvSpPr>
        <p:spPr>
          <a:xfrm>
            <a:off x="384048" y="4105656"/>
            <a:ext cx="1005840" cy="384048"/>
          </a:xfrm>
          <a:prstGeom prst="rect">
            <a:avLst/>
          </a:prstGeom>
          <a:solidFill>
            <a:srgbClr val="EEF2F9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3"/>
          <p:cNvSpPr/>
          <p:nvPr/>
        </p:nvSpPr>
        <p:spPr>
          <a:xfrm>
            <a:off x="384048" y="4105656"/>
            <a:ext cx="1005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6A3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03:31</a:t>
            </a:r>
            <a:endParaRPr lang="en-US" sz="1100" dirty="0"/>
          </a:p>
        </p:txBody>
      </p:sp>
      <p:sp>
        <p:nvSpPr>
          <p:cNvPr id="37" name="Shape 34"/>
          <p:cNvSpPr/>
          <p:nvPr/>
        </p:nvSpPr>
        <p:spPr>
          <a:xfrm>
            <a:off x="1481328" y="4279392"/>
            <a:ext cx="7223760" cy="36576"/>
          </a:xfrm>
          <a:prstGeom prst="rect">
            <a:avLst/>
          </a:prstGeom>
          <a:solidFill>
            <a:srgbClr val="16A34A">
              <a:alpha val="40000"/>
            </a:srgbClr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5"/>
          <p:cNvSpPr/>
          <p:nvPr/>
        </p:nvSpPr>
        <p:spPr>
          <a:xfrm>
            <a:off x="1572768" y="4105656"/>
            <a:ext cx="7132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Replayed binlog events inverted on clone → restored deleted rows</a:t>
            </a:r>
            <a:endParaRPr lang="en-US" sz="1000" dirty="0"/>
          </a:p>
        </p:txBody>
      </p:sp>
      <p:sp>
        <p:nvSpPr>
          <p:cNvPr id="39" name="Shape 36"/>
          <p:cNvSpPr/>
          <p:nvPr/>
        </p:nvSpPr>
        <p:spPr>
          <a:xfrm>
            <a:off x="384048" y="4553712"/>
            <a:ext cx="1005840" cy="384048"/>
          </a:xfrm>
          <a:prstGeom prst="rect">
            <a:avLst/>
          </a:prstGeom>
          <a:solidFill>
            <a:srgbClr val="EEF2F9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7"/>
          <p:cNvSpPr/>
          <p:nvPr/>
        </p:nvSpPr>
        <p:spPr>
          <a:xfrm>
            <a:off x="384048" y="4553712"/>
            <a:ext cx="1005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6A3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03:45</a:t>
            </a:r>
            <a:endParaRPr lang="en-US" sz="1100" dirty="0"/>
          </a:p>
        </p:txBody>
      </p:sp>
      <p:sp>
        <p:nvSpPr>
          <p:cNvPr id="41" name="Shape 38"/>
          <p:cNvSpPr/>
          <p:nvPr/>
        </p:nvSpPr>
        <p:spPr>
          <a:xfrm>
            <a:off x="1481328" y="4727448"/>
            <a:ext cx="7223760" cy="36576"/>
          </a:xfrm>
          <a:prstGeom prst="rect">
            <a:avLst/>
          </a:prstGeom>
          <a:solidFill>
            <a:srgbClr val="16A34A">
              <a:alpha val="40000"/>
            </a:srgbClr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39"/>
          <p:cNvSpPr/>
          <p:nvPr/>
        </p:nvSpPr>
        <p:spPr>
          <a:xfrm>
            <a:off x="1572768" y="4553712"/>
            <a:ext cx="7132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Full recovery. RTO: 31 minutes. Without binlog: days.</a:t>
            </a:r>
            <a:endParaRPr lang="en-US" sz="1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REFERENCE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mysqlbinlog Cheat Sheet</a:t>
            </a:r>
            <a:endParaRPr lang="en-US" sz="2400" dirty="0"/>
          </a:p>
        </p:txBody>
      </p:sp>
      <p:sp>
        <p:nvSpPr>
          <p:cNvPr id="10" name="Shape 7"/>
          <p:cNvSpPr/>
          <p:nvPr/>
        </p:nvSpPr>
        <p:spPr>
          <a:xfrm>
            <a:off x="384048" y="1417320"/>
            <a:ext cx="8375904" cy="2743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93776" y="1490472"/>
            <a:ext cx="91440" cy="91440"/>
          </a:xfrm>
          <a:prstGeom prst="ellipse">
            <a:avLst/>
          </a:prstGeom>
          <a:solidFill>
            <a:srgbClr val="FF5F56"/>
          </a:solidFill>
          <a:ln w="12700">
            <a:solidFill>
              <a:srgbClr val="FF5F5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658368" y="1490472"/>
            <a:ext cx="91440" cy="91440"/>
          </a:xfrm>
          <a:prstGeom prst="ellipse">
            <a:avLst/>
          </a:prstGeom>
          <a:solidFill>
            <a:srgbClr val="FFBD2E"/>
          </a:solidFill>
          <a:ln w="12700">
            <a:solidFill>
              <a:srgbClr val="FFB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822960" y="1490472"/>
            <a:ext cx="91440" cy="91440"/>
          </a:xfrm>
          <a:prstGeom prst="ellipse">
            <a:avLst/>
          </a:prstGeom>
          <a:solidFill>
            <a:srgbClr val="27C93F"/>
          </a:solidFill>
          <a:ln w="12700">
            <a:solidFill>
              <a:srgbClr val="27C9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475488" y="1691640"/>
            <a:ext cx="8193024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Decode row events with before/after values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mysqlbinlog --base64-output=DECODE-ROWS -vv binlog.000042</a:t>
            </a:r>
            <a:endParaRPr lang="en-US" sz="950" dirty="0"/>
          </a:p>
          <a:p>
            <a:pPr marL="0" indent="0" algn="l">
              <a:buNone/>
            </a:pP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Filter by time window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mysqlbinlog --start-datetime="2026-05-20 14:00:00" \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--stop-datetime="2026-05-20 14:05:00" binlog.000042</a:t>
            </a:r>
            <a:endParaRPr lang="en-US" sz="950" dirty="0"/>
          </a:p>
          <a:p>
            <a:pPr marL="0" indent="0" algn="l">
              <a:buNone/>
            </a:pP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Stream live from running server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mysqlbinlog --read-from-remote-server \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--host=prod-mysql --user=replicator \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--password=*** --stop-never binlog.000042</a:t>
            </a:r>
            <a:endParaRPr lang="en-US" sz="950" dirty="0"/>
          </a:p>
          <a:p>
            <a:pPr marL="0" indent="0" algn="l">
              <a:buNone/>
            </a:pP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Show GTID timestamps (MySQL 8.0+)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mysqlbinlog --print-table-metadata -v binlog.000042 \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| grep -E "GTID|original|immediate"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384048" y="4279392"/>
            <a:ext cx="201168" cy="201168"/>
          </a:xfrm>
          <a:prstGeom prst="ellipse">
            <a:avLst/>
          </a:prstGeom>
          <a:solidFill>
            <a:srgbClr val="1B5EC5"/>
          </a:solidFill>
          <a:ln w="12700">
            <a:solidFill>
              <a:srgbClr val="1B5EC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685800" y="4261104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Always use --base64-output=DECODE-ROWS with ROW format binlogs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384048" y="4626864"/>
            <a:ext cx="201168" cy="201168"/>
          </a:xfrm>
          <a:prstGeom prst="ellipse">
            <a:avLst/>
          </a:prstGeom>
          <a:solidFill>
            <a:srgbClr val="1B5EC5"/>
          </a:solidFill>
          <a:ln w="12700">
            <a:solidFill>
              <a:srgbClr val="1B5EC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685800" y="4608576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Pipe to mysql client to replay events selectively on a clone</a:t>
            </a:r>
            <a:endParaRPr lang="en-US" sz="105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REFERENCE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Point-in-Time Recovery (PITR)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384048" y="1042416"/>
            <a:ext cx="837590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Restore to any second — not just your last backup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384048" y="1417320"/>
            <a:ext cx="4160520" cy="1417320"/>
          </a:xfrm>
          <a:prstGeom prst="rect">
            <a:avLst/>
          </a:prstGeom>
          <a:solidFill>
            <a:srgbClr val="EEF2F9"/>
          </a:solidFill>
          <a:ln w="127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521208" y="1554480"/>
            <a:ext cx="347472" cy="347472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521208" y="155448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978408" y="1572768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A204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Restore base backup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521208" y="1984248"/>
            <a:ext cx="388620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xtrabackup --copy-back --datadir=/var/lib/mysql-recovery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Start MySQL on recovery server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4818888" y="1417320"/>
            <a:ext cx="4160520" cy="1417320"/>
          </a:xfrm>
          <a:prstGeom prst="rect">
            <a:avLst/>
          </a:prstGeom>
          <a:solidFill>
            <a:srgbClr val="EEF2F9"/>
          </a:solidFill>
          <a:ln w="12700">
            <a:solidFill>
              <a:srgbClr val="F9731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4956048" y="1554480"/>
            <a:ext cx="347472" cy="347472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4956048" y="155448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5413248" y="1572768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A204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Find the incident GTID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4956048" y="1984248"/>
            <a:ext cx="388620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mysqlbinlog -vv binlog.000142 | grep -B5 'DELETE.*orders'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Note the GTID: abc123-...:9041</a:t>
            </a:r>
            <a:endParaRPr lang="en-US" sz="950" dirty="0"/>
          </a:p>
        </p:txBody>
      </p:sp>
      <p:sp>
        <p:nvSpPr>
          <p:cNvPr id="21" name="Shape 18"/>
          <p:cNvSpPr/>
          <p:nvPr/>
        </p:nvSpPr>
        <p:spPr>
          <a:xfrm>
            <a:off x="384048" y="2953512"/>
            <a:ext cx="4160520" cy="1417320"/>
          </a:xfrm>
          <a:prstGeom prst="rect">
            <a:avLst/>
          </a:prstGeom>
          <a:solidFill>
            <a:srgbClr val="EEF2F9"/>
          </a:solidFill>
          <a:ln w="12700">
            <a:solidFill>
              <a:srgbClr val="16A34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9"/>
          <p:cNvSpPr/>
          <p:nvPr/>
        </p:nvSpPr>
        <p:spPr>
          <a:xfrm>
            <a:off x="521208" y="3090672"/>
            <a:ext cx="347472" cy="347472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521208" y="30906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3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978408" y="3108960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A204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Replay binlogs up to incident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521208" y="3520440"/>
            <a:ext cx="388620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mysqlbinlog --stop-position=&lt;pos_before_incident&gt; \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binlog.000140 binlog.000141 binlog.000142 | mysql -h recovery</a:t>
            </a:r>
            <a:endParaRPr lang="en-US" sz="950" dirty="0"/>
          </a:p>
        </p:txBody>
      </p:sp>
      <p:sp>
        <p:nvSpPr>
          <p:cNvPr id="26" name="Shape 23"/>
          <p:cNvSpPr/>
          <p:nvPr/>
        </p:nvSpPr>
        <p:spPr>
          <a:xfrm>
            <a:off x="4818888" y="2953512"/>
            <a:ext cx="4160520" cy="1417320"/>
          </a:xfrm>
          <a:prstGeom prst="rect">
            <a:avLst/>
          </a:prstGeom>
          <a:solidFill>
            <a:srgbClr val="EEF2F9"/>
          </a:solidFill>
          <a:ln w="12700">
            <a:solidFill>
              <a:srgbClr val="16A34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4"/>
          <p:cNvSpPr/>
          <p:nvPr/>
        </p:nvSpPr>
        <p:spPr>
          <a:xfrm>
            <a:off x="4956048" y="3090672"/>
            <a:ext cx="347472" cy="347472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4956048" y="30906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</a:t>
            </a:r>
            <a:endParaRPr lang="en-US" sz="1300" dirty="0"/>
          </a:p>
        </p:txBody>
      </p:sp>
      <p:sp>
        <p:nvSpPr>
          <p:cNvPr id="29" name="Text 26"/>
          <p:cNvSpPr/>
          <p:nvPr/>
        </p:nvSpPr>
        <p:spPr>
          <a:xfrm>
            <a:off x="5413248" y="3108960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A204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Validate and promote</a:t>
            </a:r>
            <a:endParaRPr lang="en-US" sz="1200" dirty="0"/>
          </a:p>
        </p:txBody>
      </p:sp>
      <p:sp>
        <p:nvSpPr>
          <p:cNvPr id="30" name="Text 27"/>
          <p:cNvSpPr/>
          <p:nvPr/>
        </p:nvSpPr>
        <p:spPr>
          <a:xfrm>
            <a:off x="4956048" y="3520440"/>
            <a:ext cx="388620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Compare row counts. Validate checksums.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promote recovery instance or export affected tables</a:t>
            </a:r>
            <a:endParaRPr lang="en-US" sz="95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REFERENCE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Production Binlog Config Checklist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384048" y="1042416"/>
            <a:ext cx="837590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my.cnf settings every production MySQL replica should have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384048" y="1417320"/>
            <a:ext cx="8375904" cy="3090672"/>
          </a:xfrm>
          <a:prstGeom prst="rect">
            <a:avLst/>
          </a:prstGeom>
          <a:solidFill>
            <a:srgbClr val="0D1117"/>
          </a:solidFill>
          <a:ln w="127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93776" y="1490472"/>
            <a:ext cx="91440" cy="91440"/>
          </a:xfrm>
          <a:prstGeom prst="ellipse">
            <a:avLst/>
          </a:prstGeom>
          <a:solidFill>
            <a:srgbClr val="FF5F56"/>
          </a:solidFill>
          <a:ln w="12700">
            <a:solidFill>
              <a:srgbClr val="FF5F5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658368" y="1490472"/>
            <a:ext cx="91440" cy="91440"/>
          </a:xfrm>
          <a:prstGeom prst="ellipse">
            <a:avLst/>
          </a:prstGeom>
          <a:solidFill>
            <a:srgbClr val="FFBD2E"/>
          </a:solidFill>
          <a:ln w="12700">
            <a:solidFill>
              <a:srgbClr val="FFB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822960" y="1490472"/>
            <a:ext cx="91440" cy="91440"/>
          </a:xfrm>
          <a:prstGeom prst="ellipse">
            <a:avLst/>
          </a:prstGeom>
          <a:solidFill>
            <a:srgbClr val="27C93F"/>
          </a:solidFill>
          <a:ln w="12700">
            <a:solidFill>
              <a:srgbClr val="27C9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475488" y="1691640"/>
            <a:ext cx="8193024" cy="2724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[mysqld]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── Binlog enable ────────────────────────────────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log_bin                    = /var/log/mysql/binlog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binlog_format              = ROW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binlog_row_image           = FULL       # full before+after images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sync_binlog                = 1          # flush to disk on every commit</a:t>
            </a:r>
            <a:endParaRPr lang="en-US" sz="950" dirty="0"/>
          </a:p>
          <a:p>
            <a:pPr marL="0" indent="0" algn="l">
              <a:buNone/>
            </a:pP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── GTID ─────────────────────────────────────────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gtid_mode                  = ON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enforce_gtid_consistency   = ON</a:t>
            </a:r>
            <a:endParaRPr lang="en-US" sz="950" dirty="0"/>
          </a:p>
          <a:p>
            <a:pPr marL="0" indent="0" algn="l">
              <a:buNone/>
            </a:pP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── Retention ────────────────────────────────────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binlog_expire_logs_seconds = 604800     # 7 days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max_binlog_size            = 512M</a:t>
            </a:r>
            <a:endParaRPr lang="en-US" sz="950" dirty="0"/>
          </a:p>
          <a:p>
            <a:pPr marL="0" indent="0" algn="l">
              <a:buNone/>
            </a:pP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── Replication safety ───────────────────────────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replica_preserve_commit_order = ON      # 8.0+ parallelism safety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binlog_transaction_dependency_tracking = WRITESET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384048" y="4608576"/>
            <a:ext cx="8375904" cy="420624"/>
          </a:xfrm>
          <a:prstGeom prst="rect">
            <a:avLst/>
          </a:prstGeom>
          <a:solidFill>
            <a:srgbClr val="EEF6FF"/>
          </a:solidFill>
          <a:ln w="12700">
            <a:solidFill>
              <a:srgbClr val="1B5EC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475488" y="4608576"/>
            <a:ext cx="8229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A204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sync_binlog=1 · binlog_row_image=FULL · gtid_mode=ON — the three settings that unlock everything in this talk</a:t>
            </a:r>
            <a:endParaRPr lang="en-US" sz="1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TAKEAWAYS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 You're Taking Home Today</a:t>
            </a:r>
            <a:endParaRPr lang="en-US" sz="2400" dirty="0"/>
          </a:p>
        </p:txBody>
      </p:sp>
      <p:sp>
        <p:nvSpPr>
          <p:cNvPr id="10" name="Shape 7"/>
          <p:cNvSpPr/>
          <p:nvPr/>
        </p:nvSpPr>
        <p:spPr>
          <a:xfrm>
            <a:off x="384048" y="1417320"/>
            <a:ext cx="8375904" cy="603504"/>
          </a:xfrm>
          <a:prstGeom prst="rect">
            <a:avLst/>
          </a:prstGeom>
          <a:solidFill>
            <a:srgbClr val="EEF2F9"/>
          </a:solidFill>
          <a:ln w="12700">
            <a:solidFill>
              <a:srgbClr val="16A34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384048" y="1417320"/>
            <a:ext cx="54864" cy="603504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502920" y="1463040"/>
            <a:ext cx="5029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01</a:t>
            </a:r>
            <a:endParaRPr lang="en-US" sz="2000" dirty="0"/>
          </a:p>
        </p:txBody>
      </p:sp>
      <p:sp>
        <p:nvSpPr>
          <p:cNvPr id="13" name="Text 10"/>
          <p:cNvSpPr/>
          <p:nvPr/>
        </p:nvSpPr>
        <p:spPr>
          <a:xfrm>
            <a:off x="1097280" y="1472184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A204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CDC Without App Changes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1097280" y="1755648"/>
            <a:ext cx="7498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Blackhole + binlog reader = cache invalidation &amp; data sync with zero application coupling.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384048" y="2112264"/>
            <a:ext cx="8375904" cy="603504"/>
          </a:xfrm>
          <a:prstGeom prst="rect">
            <a:avLst/>
          </a:prstGeom>
          <a:solidFill>
            <a:srgbClr val="EEF2F9"/>
          </a:solidFill>
          <a:ln w="127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384048" y="2112264"/>
            <a:ext cx="54864" cy="60350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502920" y="2157984"/>
            <a:ext cx="5029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02</a:t>
            </a:r>
            <a:endParaRPr lang="en-US" sz="2000" dirty="0"/>
          </a:p>
        </p:txBody>
      </p:sp>
      <p:sp>
        <p:nvSpPr>
          <p:cNvPr id="18" name="Text 15"/>
          <p:cNvSpPr/>
          <p:nvPr/>
        </p:nvSpPr>
        <p:spPr>
          <a:xfrm>
            <a:off x="1097280" y="216712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A204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Event Bus for Free</a:t>
            </a:r>
            <a:endParaRPr lang="en-US" sz="1150" dirty="0"/>
          </a:p>
        </p:txBody>
      </p:sp>
      <p:sp>
        <p:nvSpPr>
          <p:cNvPr id="19" name="Text 16"/>
          <p:cNvSpPr/>
          <p:nvPr/>
        </p:nvSpPr>
        <p:spPr>
          <a:xfrm>
            <a:off x="1097280" y="2450592"/>
            <a:ext cx="7498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Debezium turns binlog into Kafka topics. Every downstream service gets domain events.</a:t>
            </a:r>
            <a:endParaRPr lang="en-US" sz="950" dirty="0"/>
          </a:p>
        </p:txBody>
      </p:sp>
      <p:sp>
        <p:nvSpPr>
          <p:cNvPr id="20" name="Shape 17"/>
          <p:cNvSpPr/>
          <p:nvPr/>
        </p:nvSpPr>
        <p:spPr>
          <a:xfrm>
            <a:off x="384048" y="2807208"/>
            <a:ext cx="8375904" cy="603504"/>
          </a:xfrm>
          <a:prstGeom prst="rect">
            <a:avLst/>
          </a:prstGeom>
          <a:solidFill>
            <a:srgbClr val="EEF2F9"/>
          </a:solidFill>
          <a:ln w="12700">
            <a:solidFill>
              <a:srgbClr val="F9731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8"/>
          <p:cNvSpPr/>
          <p:nvPr/>
        </p:nvSpPr>
        <p:spPr>
          <a:xfrm>
            <a:off x="384048" y="2807208"/>
            <a:ext cx="54864" cy="603504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502920" y="2852928"/>
            <a:ext cx="5029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9731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03</a:t>
            </a:r>
            <a:endParaRPr lang="en-US" sz="2000" dirty="0"/>
          </a:p>
        </p:txBody>
      </p:sp>
      <p:sp>
        <p:nvSpPr>
          <p:cNvPr id="23" name="Text 20"/>
          <p:cNvSpPr/>
          <p:nvPr/>
        </p:nvSpPr>
        <p:spPr>
          <a:xfrm>
            <a:off x="1097280" y="2862072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A204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Real-time Analytics</a:t>
            </a:r>
            <a:endParaRPr lang="en-US" sz="1150" dirty="0"/>
          </a:p>
        </p:txBody>
      </p:sp>
      <p:sp>
        <p:nvSpPr>
          <p:cNvPr id="24" name="Text 21"/>
          <p:cNvSpPr/>
          <p:nvPr/>
        </p:nvSpPr>
        <p:spPr>
          <a:xfrm>
            <a:off x="1097280" y="3145536"/>
            <a:ext cx="7498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Ditch nightly ETL. Stream row changes into your OLAP engine in under 2 seconds (when </a:t>
            </a:r>
            <a:r>
              <a:rPr lang="en-US" sz="95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there is no lag).</a:t>
            </a:r>
            <a:endParaRPr lang="en-US" sz="950" dirty="0"/>
          </a:p>
        </p:txBody>
      </p:sp>
      <p:sp>
        <p:nvSpPr>
          <p:cNvPr id="25" name="Shape 22"/>
          <p:cNvSpPr/>
          <p:nvPr/>
        </p:nvSpPr>
        <p:spPr>
          <a:xfrm>
            <a:off x="384048" y="3502152"/>
            <a:ext cx="8375904" cy="603504"/>
          </a:xfrm>
          <a:prstGeom prst="rect">
            <a:avLst/>
          </a:prstGeom>
          <a:solidFill>
            <a:srgbClr val="EEF2F9"/>
          </a:solidFill>
          <a:ln w="12700">
            <a:solidFill>
              <a:srgbClr val="1B5EC5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3"/>
          <p:cNvSpPr/>
          <p:nvPr/>
        </p:nvSpPr>
        <p:spPr>
          <a:xfrm>
            <a:off x="384048" y="3502152"/>
            <a:ext cx="54864" cy="603504"/>
          </a:xfrm>
          <a:prstGeom prst="rect">
            <a:avLst/>
          </a:prstGeom>
          <a:solidFill>
            <a:srgbClr val="1B5EC5"/>
          </a:solidFill>
          <a:ln w="12700">
            <a:solidFill>
              <a:srgbClr val="1B5EC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4"/>
          <p:cNvSpPr/>
          <p:nvPr/>
        </p:nvSpPr>
        <p:spPr>
          <a:xfrm>
            <a:off x="502920" y="3547872"/>
            <a:ext cx="5029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B5EC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04</a:t>
            </a:r>
            <a:endParaRPr lang="en-US" sz="2000" dirty="0"/>
          </a:p>
        </p:txBody>
      </p:sp>
      <p:sp>
        <p:nvSpPr>
          <p:cNvPr id="28" name="Text 25"/>
          <p:cNvSpPr/>
          <p:nvPr/>
        </p:nvSpPr>
        <p:spPr>
          <a:xfrm>
            <a:off x="1097280" y="3557016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A204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Detect Lag Before It Hurts</a:t>
            </a:r>
            <a:endParaRPr lang="en-US" sz="1150" dirty="0"/>
          </a:p>
        </p:txBody>
      </p:sp>
      <p:sp>
        <p:nvSpPr>
          <p:cNvPr id="29" name="Text 26"/>
          <p:cNvSpPr/>
          <p:nvPr/>
        </p:nvSpPr>
        <p:spPr>
          <a:xfrm>
            <a:off x="1097280" y="3840480"/>
            <a:ext cx="7498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original_commit_ts − immediate_commit_ts = early-warning system for replication disasters.</a:t>
            </a:r>
            <a:endParaRPr lang="en-US" sz="950" dirty="0"/>
          </a:p>
        </p:txBody>
      </p:sp>
      <p:sp>
        <p:nvSpPr>
          <p:cNvPr id="30" name="Shape 27"/>
          <p:cNvSpPr/>
          <p:nvPr/>
        </p:nvSpPr>
        <p:spPr>
          <a:xfrm>
            <a:off x="384048" y="4197096"/>
            <a:ext cx="8375904" cy="603504"/>
          </a:xfrm>
          <a:prstGeom prst="rect">
            <a:avLst/>
          </a:prstGeom>
          <a:solidFill>
            <a:srgbClr val="EEF2F9"/>
          </a:solidFill>
          <a:ln w="12700">
            <a:solidFill>
              <a:srgbClr val="7C3AED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8"/>
          <p:cNvSpPr/>
          <p:nvPr/>
        </p:nvSpPr>
        <p:spPr>
          <a:xfrm>
            <a:off x="384048" y="4197096"/>
            <a:ext cx="54864" cy="60350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9"/>
          <p:cNvSpPr/>
          <p:nvPr/>
        </p:nvSpPr>
        <p:spPr>
          <a:xfrm>
            <a:off x="502920" y="4242816"/>
            <a:ext cx="5029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7C3AE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05</a:t>
            </a:r>
            <a:endParaRPr lang="en-US" sz="2000" dirty="0"/>
          </a:p>
        </p:txBody>
      </p:sp>
      <p:sp>
        <p:nvSpPr>
          <p:cNvPr id="33" name="Text 30"/>
          <p:cNvSpPr/>
          <p:nvPr/>
        </p:nvSpPr>
        <p:spPr>
          <a:xfrm>
            <a:off x="1097280" y="425196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A204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Full Forensic Trail</a:t>
            </a:r>
            <a:endParaRPr lang="en-US" sz="1150" dirty="0"/>
          </a:p>
        </p:txBody>
      </p:sp>
      <p:sp>
        <p:nvSpPr>
          <p:cNvPr id="34" name="Text 31"/>
          <p:cNvSpPr/>
          <p:nvPr/>
        </p:nvSpPr>
        <p:spPr>
          <a:xfrm>
            <a:off x="1097280" y="4535424"/>
            <a:ext cx="7498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Every row change is auditable. PITR to the second. You already have a flight recorder — use it.</a:t>
            </a:r>
            <a:endParaRPr lang="en-US" sz="95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RESOURCES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Open Source Tools &amp; Further Reading</a:t>
            </a:r>
            <a:endParaRPr lang="en-US" sz="2400" dirty="0"/>
          </a:p>
        </p:txBody>
      </p:sp>
      <p:sp>
        <p:nvSpPr>
          <p:cNvPr id="10" name="Shape 7"/>
          <p:cNvSpPr/>
          <p:nvPr/>
        </p:nvSpPr>
        <p:spPr>
          <a:xfrm>
            <a:off x="384048" y="1417320"/>
            <a:ext cx="4160520" cy="1600200"/>
          </a:xfrm>
          <a:prstGeom prst="rect">
            <a:avLst/>
          </a:prstGeom>
          <a:solidFill>
            <a:srgbClr val="EEF2F9"/>
          </a:solidFill>
          <a:ln w="25400">
            <a:solidFill>
              <a:srgbClr val="16A34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384048" y="1417320"/>
            <a:ext cx="4160520" cy="36576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475488" y="1417320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Binlog Readers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548640" y="1920240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804672" y="1874520"/>
            <a:ext cx="35844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mysql-replication (Python)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548640" y="2286000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804672" y="2240280"/>
            <a:ext cx="35844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Maxwell's Daemon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548640" y="2651760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804672" y="2606040"/>
            <a:ext cx="35844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go-mysql-replication</a:t>
            </a:r>
            <a:endParaRPr lang="en-US" sz="1050" dirty="0"/>
          </a:p>
        </p:txBody>
      </p:sp>
      <p:sp>
        <p:nvSpPr>
          <p:cNvPr id="19" name="Shape 16"/>
          <p:cNvSpPr/>
          <p:nvPr/>
        </p:nvSpPr>
        <p:spPr>
          <a:xfrm>
            <a:off x="4818888" y="1417320"/>
            <a:ext cx="4160520" cy="1600200"/>
          </a:xfrm>
          <a:prstGeom prst="rect">
            <a:avLst/>
          </a:prstGeom>
          <a:solidFill>
            <a:srgbClr val="EEF2F9"/>
          </a:solidFill>
          <a:ln w="254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7"/>
          <p:cNvSpPr/>
          <p:nvPr/>
        </p:nvSpPr>
        <p:spPr>
          <a:xfrm>
            <a:off x="4818888" y="1417320"/>
            <a:ext cx="4160520" cy="36576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4910328" y="1417320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CDC Connectors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4983480" y="1920240"/>
            <a:ext cx="146304" cy="146304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5239512" y="1874520"/>
            <a:ext cx="35844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Debezium (Kafka Connect)</a:t>
            </a:r>
            <a:endParaRPr lang="en-US" sz="1050" dirty="0"/>
          </a:p>
        </p:txBody>
      </p:sp>
      <p:sp>
        <p:nvSpPr>
          <p:cNvPr id="24" name="Shape 21"/>
          <p:cNvSpPr/>
          <p:nvPr/>
        </p:nvSpPr>
        <p:spPr>
          <a:xfrm>
            <a:off x="4983480" y="2286000"/>
            <a:ext cx="146304" cy="146304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5239512" y="2240280"/>
            <a:ext cx="35844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Canal (Alibaba)</a:t>
            </a:r>
            <a:endParaRPr lang="en-US" sz="1050" dirty="0"/>
          </a:p>
        </p:txBody>
      </p:sp>
      <p:sp>
        <p:nvSpPr>
          <p:cNvPr id="26" name="Shape 23"/>
          <p:cNvSpPr/>
          <p:nvPr/>
        </p:nvSpPr>
        <p:spPr>
          <a:xfrm>
            <a:off x="4983480" y="2651760"/>
            <a:ext cx="146304" cy="146304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4"/>
          <p:cNvSpPr/>
          <p:nvPr/>
        </p:nvSpPr>
        <p:spPr>
          <a:xfrm>
            <a:off x="5239512" y="2606040"/>
            <a:ext cx="35844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SpinalTap (Airbnb)</a:t>
            </a:r>
            <a:endParaRPr lang="en-US" sz="1050" dirty="0"/>
          </a:p>
        </p:txBody>
      </p:sp>
      <p:sp>
        <p:nvSpPr>
          <p:cNvPr id="28" name="Shape 25"/>
          <p:cNvSpPr/>
          <p:nvPr/>
        </p:nvSpPr>
        <p:spPr>
          <a:xfrm>
            <a:off x="384048" y="3154680"/>
            <a:ext cx="4160520" cy="1600200"/>
          </a:xfrm>
          <a:prstGeom prst="rect">
            <a:avLst/>
          </a:prstGeom>
          <a:solidFill>
            <a:srgbClr val="EEF2F9"/>
          </a:solidFill>
          <a:ln w="25400">
            <a:solidFill>
              <a:srgbClr val="F9731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6"/>
          <p:cNvSpPr/>
          <p:nvPr/>
        </p:nvSpPr>
        <p:spPr>
          <a:xfrm>
            <a:off x="384048" y="3154680"/>
            <a:ext cx="4160520" cy="36576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7"/>
          <p:cNvSpPr/>
          <p:nvPr/>
        </p:nvSpPr>
        <p:spPr>
          <a:xfrm>
            <a:off x="475488" y="3154680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Monitoring</a:t>
            </a:r>
            <a:endParaRPr lang="en-US" sz="1100" dirty="0"/>
          </a:p>
        </p:txBody>
      </p:sp>
      <p:sp>
        <p:nvSpPr>
          <p:cNvPr id="31" name="Shape 28"/>
          <p:cNvSpPr/>
          <p:nvPr/>
        </p:nvSpPr>
        <p:spPr>
          <a:xfrm>
            <a:off x="548640" y="3657600"/>
            <a:ext cx="146304" cy="146304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9"/>
          <p:cNvSpPr/>
          <p:nvPr/>
        </p:nvSpPr>
        <p:spPr>
          <a:xfrm>
            <a:off x="804672" y="3611880"/>
            <a:ext cx="35844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mysqld_exporter + Prometheus</a:t>
            </a:r>
            <a:endParaRPr lang="en-US" sz="1050" dirty="0"/>
          </a:p>
        </p:txBody>
      </p:sp>
      <p:sp>
        <p:nvSpPr>
          <p:cNvPr id="33" name="Shape 30"/>
          <p:cNvSpPr/>
          <p:nvPr/>
        </p:nvSpPr>
        <p:spPr>
          <a:xfrm>
            <a:off x="548640" y="4023360"/>
            <a:ext cx="146304" cy="146304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1"/>
          <p:cNvSpPr/>
          <p:nvPr/>
        </p:nvSpPr>
        <p:spPr>
          <a:xfrm>
            <a:off x="804672" y="3977640"/>
            <a:ext cx="35844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Grafana GTID lag dashboard</a:t>
            </a:r>
            <a:endParaRPr lang="en-US" sz="1050" dirty="0"/>
          </a:p>
        </p:txBody>
      </p:sp>
      <p:sp>
        <p:nvSpPr>
          <p:cNvPr id="35" name="Shape 32"/>
          <p:cNvSpPr/>
          <p:nvPr/>
        </p:nvSpPr>
        <p:spPr>
          <a:xfrm>
            <a:off x="548640" y="4389120"/>
            <a:ext cx="146304" cy="146304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3"/>
          <p:cNvSpPr/>
          <p:nvPr/>
        </p:nvSpPr>
        <p:spPr>
          <a:xfrm>
            <a:off x="804672" y="4343400"/>
            <a:ext cx="35844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pt-heartbeat</a:t>
            </a:r>
            <a:endParaRPr lang="en-US" sz="1050" dirty="0"/>
          </a:p>
        </p:txBody>
      </p:sp>
      <p:sp>
        <p:nvSpPr>
          <p:cNvPr id="37" name="Shape 34"/>
          <p:cNvSpPr/>
          <p:nvPr/>
        </p:nvSpPr>
        <p:spPr>
          <a:xfrm>
            <a:off x="4818888" y="3154680"/>
            <a:ext cx="4160520" cy="1600200"/>
          </a:xfrm>
          <a:prstGeom prst="rect">
            <a:avLst/>
          </a:prstGeom>
          <a:solidFill>
            <a:srgbClr val="EEF2F9"/>
          </a:solidFill>
          <a:ln w="25400">
            <a:solidFill>
              <a:srgbClr val="DC262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8" name="Shape 35"/>
          <p:cNvSpPr/>
          <p:nvPr/>
        </p:nvSpPr>
        <p:spPr>
          <a:xfrm>
            <a:off x="4818888" y="3154680"/>
            <a:ext cx="4160520" cy="36576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6"/>
          <p:cNvSpPr/>
          <p:nvPr/>
        </p:nvSpPr>
        <p:spPr>
          <a:xfrm>
            <a:off x="4910328" y="3154680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Forensics</a:t>
            </a:r>
            <a:endParaRPr lang="en-US" sz="1100" dirty="0"/>
          </a:p>
        </p:txBody>
      </p:sp>
      <p:sp>
        <p:nvSpPr>
          <p:cNvPr id="40" name="Shape 37"/>
          <p:cNvSpPr/>
          <p:nvPr/>
        </p:nvSpPr>
        <p:spPr>
          <a:xfrm>
            <a:off x="4983480" y="3657600"/>
            <a:ext cx="146304" cy="146304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8"/>
          <p:cNvSpPr/>
          <p:nvPr/>
        </p:nvSpPr>
        <p:spPr>
          <a:xfrm>
            <a:off x="5239512" y="3611880"/>
            <a:ext cx="35844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mysqlbinlog (built-in)</a:t>
            </a:r>
            <a:endParaRPr lang="en-US" sz="1050" dirty="0"/>
          </a:p>
        </p:txBody>
      </p:sp>
      <p:sp>
        <p:nvSpPr>
          <p:cNvPr id="42" name="Shape 39"/>
          <p:cNvSpPr/>
          <p:nvPr/>
        </p:nvSpPr>
        <p:spPr>
          <a:xfrm>
            <a:off x="4983480" y="4023360"/>
            <a:ext cx="146304" cy="146304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0"/>
          <p:cNvSpPr/>
          <p:nvPr/>
        </p:nvSpPr>
        <p:spPr>
          <a:xfrm>
            <a:off x="5239512" y="3977640"/>
            <a:ext cx="35844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pt-query-digest</a:t>
            </a:r>
            <a:endParaRPr lang="en-US" sz="1050" dirty="0"/>
          </a:p>
        </p:txBody>
      </p:sp>
      <p:sp>
        <p:nvSpPr>
          <p:cNvPr id="44" name="Shape 41"/>
          <p:cNvSpPr/>
          <p:nvPr/>
        </p:nvSpPr>
        <p:spPr>
          <a:xfrm>
            <a:off x="4983480" y="4389120"/>
            <a:ext cx="146304" cy="146304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2"/>
          <p:cNvSpPr/>
          <p:nvPr/>
        </p:nvSpPr>
        <p:spPr>
          <a:xfrm>
            <a:off x="5239512" y="4343400"/>
            <a:ext cx="35844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binlog2sql</a:t>
            </a:r>
            <a:endParaRPr lang="en-US" sz="105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A2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280160"/>
            <a:ext cx="9144000" cy="3017520"/>
          </a:xfrm>
          <a:prstGeom prst="rect">
            <a:avLst/>
          </a:prstGeom>
          <a:solidFill>
            <a:srgbClr val="051428"/>
          </a:solidFill>
          <a:ln w="12700">
            <a:solidFill>
              <a:srgbClr val="05142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128016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91440" y="91440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960120" y="91440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828800" y="91440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697480" y="91440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566160" y="91440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434840" y="91440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5303520" y="91440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172200" y="91440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7040880" y="91440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7909560" y="91440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91440" y="384048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960120" y="384048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1828800" y="384048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2697480" y="384048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3566160" y="384048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4434840" y="384048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5303520" y="384048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172200" y="384048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7040880" y="384048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7909560" y="384048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91440" y="676656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960120" y="676656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1828800" y="676656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2697480" y="676656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3566160" y="676656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4434840" y="676656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5303520" y="676656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6172200" y="676656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7040880" y="676656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7909560" y="676656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91440" y="969264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960120" y="969264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1828800" y="969264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2697480" y="969264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3566160" y="969264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4434840" y="969264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5303520" y="969264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6172200" y="969264"/>
            <a:ext cx="64008" cy="64008"/>
          </a:xfrm>
          <a:prstGeom prst="ellipse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7040880" y="969264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Shape 41"/>
          <p:cNvSpPr/>
          <p:nvPr/>
        </p:nvSpPr>
        <p:spPr>
          <a:xfrm>
            <a:off x="7909560" y="969264"/>
            <a:ext cx="64008" cy="64008"/>
          </a:xfrm>
          <a:prstGeom prst="ellipse">
            <a:avLst/>
          </a:prstGeom>
          <a:solidFill>
            <a:srgbClr val="00B4D8">
              <a:alpha val="25000"/>
            </a:srgb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4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720" y="1444752"/>
            <a:ext cx="2194560" cy="521208"/>
          </a:xfrm>
          <a:prstGeom prst="rect">
            <a:avLst/>
          </a:prstGeom>
        </p:spPr>
      </p:pic>
      <p:sp>
        <p:nvSpPr>
          <p:cNvPr id="45" name="Text 42"/>
          <p:cNvSpPr/>
          <p:nvPr/>
        </p:nvSpPr>
        <p:spPr>
          <a:xfrm>
            <a:off x="914400" y="2084832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Thank You</a:t>
            </a:r>
            <a:endParaRPr lang="en-US" sz="5400" dirty="0"/>
          </a:p>
        </p:txBody>
      </p:sp>
      <p:sp>
        <p:nvSpPr>
          <p:cNvPr id="46" name="Text 43"/>
          <p:cNvSpPr/>
          <p:nvPr/>
        </p:nvSpPr>
        <p:spPr>
          <a:xfrm>
            <a:off x="914400" y="3090672"/>
            <a:ext cx="731520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600" b="1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  <a:hlinkClick r:id="rId4"/>
              </a:rPr>
              <a:t>brijesh.patel@cwan.com</a:t>
            </a:r>
            <a:br>
              <a:rPr lang="en-US" sz="1600" b="1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</a:br>
            <a:r>
              <a:rPr lang="en-US" sz="1600" b="1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https://www.linkedin.com/in/bhpatel</a:t>
            </a:r>
            <a:endParaRPr lang="en-US" sz="1600" dirty="0"/>
          </a:p>
        </p:txBody>
      </p:sp>
      <p:sp>
        <p:nvSpPr>
          <p:cNvPr id="47" name="Text 44"/>
          <p:cNvSpPr/>
          <p:nvPr/>
        </p:nvSpPr>
        <p:spPr>
          <a:xfrm>
            <a:off x="914400" y="3493008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br>
              <a:rPr lang="en-US" sz="1300" i="1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</a:br>
            <a:r>
              <a:rPr lang="en-US" sz="1300" i="1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Questions? Let's debug production together.</a:t>
            </a:r>
            <a:endParaRPr lang="en-US" sz="1300" dirty="0"/>
          </a:p>
        </p:txBody>
      </p:sp>
      <p:sp>
        <p:nvSpPr>
          <p:cNvPr id="48" name="Shape 45"/>
          <p:cNvSpPr/>
          <p:nvPr/>
        </p:nvSpPr>
        <p:spPr>
          <a:xfrm>
            <a:off x="0" y="4617720"/>
            <a:ext cx="9144000" cy="530352"/>
          </a:xfrm>
          <a:prstGeom prst="rect">
            <a:avLst/>
          </a:prstGeom>
          <a:solidFill>
            <a:srgbClr val="071830"/>
          </a:solidFill>
          <a:ln w="12700">
            <a:solidFill>
              <a:srgbClr val="0718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6"/>
          <p:cNvSpPr/>
          <p:nvPr/>
        </p:nvSpPr>
        <p:spPr>
          <a:xfrm>
            <a:off x="457200" y="4636008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Track: MySQL / Performance &amp; Operations  ·  Slides + code at github.com/brijeshatcwan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PROBLEM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Flying Blind in Production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384048" y="1042416"/>
            <a:ext cx="837590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Most teams treat binary logs as a replication detail. They're missing 80% of the value.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384048" y="1463040"/>
            <a:ext cx="4160520" cy="960120"/>
          </a:xfrm>
          <a:prstGeom prst="rect">
            <a:avLst/>
          </a:prstGeom>
          <a:solidFill>
            <a:srgbClr val="EEF2F9"/>
          </a:solidFill>
          <a:ln w="12700">
            <a:solidFill>
              <a:srgbClr val="DC262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384048" y="1463040"/>
            <a:ext cx="54864" cy="96012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566928" y="153619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DC262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Cache Stampede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566928" y="1865376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Stale data in Redis/Ignite hours after the DB row changed. No reliable invalidation signal.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4818888" y="1463040"/>
            <a:ext cx="4160520" cy="960120"/>
          </a:xfrm>
          <a:prstGeom prst="rect">
            <a:avLst/>
          </a:prstGeom>
          <a:solidFill>
            <a:srgbClr val="EEF2F9"/>
          </a:solidFill>
          <a:ln w="12700">
            <a:solidFill>
              <a:srgbClr val="F9731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4818888" y="1463040"/>
            <a:ext cx="54864" cy="96012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5001768" y="153619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9731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Tight Coupling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5001768" y="1865376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Microservices poll the DB or share schemas. One slow consumer blocks the primary.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384048" y="2560320"/>
            <a:ext cx="4160520" cy="960120"/>
          </a:xfrm>
          <a:prstGeom prst="rect">
            <a:avLst/>
          </a:prstGeom>
          <a:solidFill>
            <a:srgbClr val="EEF2F9"/>
          </a:solidFill>
          <a:ln w="12700">
            <a:solidFill>
              <a:srgbClr val="F9731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7"/>
          <p:cNvSpPr/>
          <p:nvPr/>
        </p:nvSpPr>
        <p:spPr>
          <a:xfrm>
            <a:off x="384048" y="2560320"/>
            <a:ext cx="54864" cy="96012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566928" y="263347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9731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Batch ETL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566928" y="2962656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Analytics team runs nightly EXTRACT jobs. By morning the data is already 12 hours stale.</a:t>
            </a:r>
            <a:endParaRPr lang="en-US" sz="950" dirty="0"/>
          </a:p>
        </p:txBody>
      </p:sp>
      <p:sp>
        <p:nvSpPr>
          <p:cNvPr id="23" name="Shape 20"/>
          <p:cNvSpPr/>
          <p:nvPr/>
        </p:nvSpPr>
        <p:spPr>
          <a:xfrm>
            <a:off x="4818888" y="2560320"/>
            <a:ext cx="4160520" cy="960120"/>
          </a:xfrm>
          <a:prstGeom prst="rect">
            <a:avLst/>
          </a:prstGeom>
          <a:solidFill>
            <a:srgbClr val="EEF2F9"/>
          </a:solidFill>
          <a:ln w="12700">
            <a:solidFill>
              <a:srgbClr val="DC262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1"/>
          <p:cNvSpPr/>
          <p:nvPr/>
        </p:nvSpPr>
        <p:spPr>
          <a:xfrm>
            <a:off x="4818888" y="2560320"/>
            <a:ext cx="54864" cy="96012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5001768" y="263347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DC262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Invisible Lag</a:t>
            </a:r>
            <a:endParaRPr lang="en-US" sz="1200" dirty="0"/>
          </a:p>
        </p:txBody>
      </p:sp>
      <p:sp>
        <p:nvSpPr>
          <p:cNvPr id="26" name="Text 23"/>
          <p:cNvSpPr/>
          <p:nvPr/>
        </p:nvSpPr>
        <p:spPr>
          <a:xfrm>
            <a:off x="5001768" y="2962656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Replica is 45 seconds behind. You find out when a customer sees the wrong balance.</a:t>
            </a:r>
            <a:endParaRPr lang="en-US" sz="950" dirty="0"/>
          </a:p>
        </p:txBody>
      </p:sp>
      <p:sp>
        <p:nvSpPr>
          <p:cNvPr id="27" name="Shape 24"/>
          <p:cNvSpPr/>
          <p:nvPr/>
        </p:nvSpPr>
        <p:spPr>
          <a:xfrm>
            <a:off x="384048" y="3657600"/>
            <a:ext cx="4160520" cy="960120"/>
          </a:xfrm>
          <a:prstGeom prst="rect">
            <a:avLst/>
          </a:prstGeom>
          <a:solidFill>
            <a:srgbClr val="EEF2F9"/>
          </a:solidFill>
          <a:ln w="12700">
            <a:solidFill>
              <a:srgbClr val="7C3AED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5"/>
          <p:cNvSpPr/>
          <p:nvPr/>
        </p:nvSpPr>
        <p:spPr>
          <a:xfrm>
            <a:off x="384048" y="3657600"/>
            <a:ext cx="54864" cy="9601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566928" y="373075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7C3AE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No Audit Trail</a:t>
            </a:r>
            <a:endParaRPr lang="en-US" sz="1200" dirty="0"/>
          </a:p>
        </p:txBody>
      </p:sp>
      <p:sp>
        <p:nvSpPr>
          <p:cNvPr id="30" name="Text 27"/>
          <p:cNvSpPr/>
          <p:nvPr/>
        </p:nvSpPr>
        <p:spPr>
          <a:xfrm>
            <a:off x="566928" y="4059936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Something went wrong at 3am. SHOW PROCESSLIST shows nothing. The culprit is long gone.</a:t>
            </a:r>
            <a:endParaRPr lang="en-US" sz="950" dirty="0"/>
          </a:p>
        </p:txBody>
      </p:sp>
      <p:sp>
        <p:nvSpPr>
          <p:cNvPr id="31" name="Shape 28"/>
          <p:cNvSpPr/>
          <p:nvPr/>
        </p:nvSpPr>
        <p:spPr>
          <a:xfrm>
            <a:off x="4818888" y="3657600"/>
            <a:ext cx="4160520" cy="960120"/>
          </a:xfrm>
          <a:prstGeom prst="rect">
            <a:avLst/>
          </a:prstGeom>
          <a:solidFill>
            <a:srgbClr val="EEF2F9"/>
          </a:solidFill>
          <a:ln w="12700">
            <a:solidFill>
              <a:srgbClr val="DC262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29"/>
          <p:cNvSpPr/>
          <p:nvPr/>
        </p:nvSpPr>
        <p:spPr>
          <a:xfrm>
            <a:off x="4818888" y="3657600"/>
            <a:ext cx="54864" cy="96012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0"/>
          <p:cNvSpPr/>
          <p:nvPr/>
        </p:nvSpPr>
        <p:spPr>
          <a:xfrm>
            <a:off x="5001768" y="373075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DC262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Incident Blindness</a:t>
            </a:r>
            <a:endParaRPr lang="en-US" sz="1200" dirty="0"/>
          </a:p>
        </p:txBody>
      </p:sp>
      <p:sp>
        <p:nvSpPr>
          <p:cNvPr id="34" name="Text 31"/>
          <p:cNvSpPr/>
          <p:nvPr/>
        </p:nvSpPr>
        <p:spPr>
          <a:xfrm>
            <a:off x="5001768" y="4059936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 mass DELETE hit the wrong table. You have no before-image. Rollback is a restore.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FOUNDATIONS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Binary Logs 101 — What They Actually Are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5120640" y="1444752"/>
            <a:ext cx="3566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B5EC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BINLOG PIPELINE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5212080" y="1737360"/>
            <a:ext cx="3383280" cy="502920"/>
          </a:xfrm>
          <a:prstGeom prst="rect">
            <a:avLst/>
          </a:prstGeom>
          <a:solidFill>
            <a:srgbClr val="E8F5E9"/>
          </a:solidFill>
          <a:ln w="1905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5212080" y="173736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MySQL Primary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6675120" y="2240280"/>
            <a:ext cx="365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4748B"/>
                </a:solidFill>
              </a:rPr>
              <a:t>↓</a:t>
            </a:r>
            <a:endParaRPr lang="en-US" sz="1400" dirty="0"/>
          </a:p>
        </p:txBody>
      </p:sp>
      <p:sp>
        <p:nvSpPr>
          <p:cNvPr id="14" name="Shape 11"/>
          <p:cNvSpPr/>
          <p:nvPr/>
        </p:nvSpPr>
        <p:spPr>
          <a:xfrm>
            <a:off x="5212080" y="2487168"/>
            <a:ext cx="3383280" cy="502920"/>
          </a:xfrm>
          <a:prstGeom prst="rect">
            <a:avLst/>
          </a:prstGeom>
          <a:solidFill>
            <a:srgbClr val="EEF2F9"/>
          </a:solidFill>
          <a:ln w="1905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5212080" y="2487168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binlog.000001..N</a:t>
            </a:r>
            <a:endParaRPr lang="en-US" sz="1050" dirty="0"/>
          </a:p>
        </p:txBody>
      </p:sp>
      <p:sp>
        <p:nvSpPr>
          <p:cNvPr id="16" name="Text 13"/>
          <p:cNvSpPr/>
          <p:nvPr/>
        </p:nvSpPr>
        <p:spPr>
          <a:xfrm>
            <a:off x="6675120" y="2990088"/>
            <a:ext cx="365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4748B"/>
                </a:solidFill>
              </a:rPr>
              <a:t>↓</a:t>
            </a:r>
            <a:endParaRPr lang="en-US" sz="1400" dirty="0"/>
          </a:p>
        </p:txBody>
      </p:sp>
      <p:sp>
        <p:nvSpPr>
          <p:cNvPr id="17" name="Shape 14"/>
          <p:cNvSpPr/>
          <p:nvPr/>
        </p:nvSpPr>
        <p:spPr>
          <a:xfrm>
            <a:off x="5212080" y="3236976"/>
            <a:ext cx="3383280" cy="502920"/>
          </a:xfrm>
          <a:prstGeom prst="rect">
            <a:avLst/>
          </a:prstGeom>
          <a:solidFill>
            <a:srgbClr val="EEF2F9"/>
          </a:solidFill>
          <a:ln w="1905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5212080" y="3236976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Binlog Reader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(mysqlbinlog / lib)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6675120" y="3739896"/>
            <a:ext cx="365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64748B"/>
                </a:solidFill>
              </a:rPr>
              <a:t>↓</a:t>
            </a:r>
            <a:endParaRPr lang="en-US" sz="1400" dirty="0"/>
          </a:p>
        </p:txBody>
      </p:sp>
      <p:sp>
        <p:nvSpPr>
          <p:cNvPr id="20" name="Shape 17"/>
          <p:cNvSpPr/>
          <p:nvPr/>
        </p:nvSpPr>
        <p:spPr>
          <a:xfrm>
            <a:off x="5212080" y="3986784"/>
            <a:ext cx="3383280" cy="502920"/>
          </a:xfrm>
          <a:prstGeom prst="rect">
            <a:avLst/>
          </a:prstGeom>
          <a:solidFill>
            <a:srgbClr val="EEF2F9"/>
          </a:solidFill>
          <a:ln w="1905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5212080" y="3986784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Your Application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384048" y="1417320"/>
            <a:ext cx="4434840" cy="749808"/>
          </a:xfrm>
          <a:prstGeom prst="rect">
            <a:avLst/>
          </a:prstGeom>
          <a:solidFill>
            <a:srgbClr val="EEF2F9"/>
          </a:solidFill>
          <a:ln w="12700">
            <a:solidFill>
              <a:srgbClr val="CDD8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566928" y="149047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B5EC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Write-Ahead Log (WAL)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566928" y="1801368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Records every committed transaction — in order, durably, before ACK to client.</a:t>
            </a:r>
            <a:endParaRPr lang="en-US" sz="950" dirty="0"/>
          </a:p>
        </p:txBody>
      </p:sp>
      <p:sp>
        <p:nvSpPr>
          <p:cNvPr id="25" name="Shape 22"/>
          <p:cNvSpPr/>
          <p:nvPr/>
        </p:nvSpPr>
        <p:spPr>
          <a:xfrm>
            <a:off x="384048" y="2258568"/>
            <a:ext cx="4434840" cy="749808"/>
          </a:xfrm>
          <a:prstGeom prst="rect">
            <a:avLst/>
          </a:prstGeom>
          <a:solidFill>
            <a:srgbClr val="EEF2F9"/>
          </a:solidFill>
          <a:ln w="12700">
            <a:solidFill>
              <a:srgbClr val="CDD8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566928" y="2331720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B5EC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Available Formats</a:t>
            </a:r>
            <a:endParaRPr lang="en-US" sz="1100" dirty="0"/>
          </a:p>
        </p:txBody>
      </p:sp>
      <p:sp>
        <p:nvSpPr>
          <p:cNvPr id="27" name="Text 24"/>
          <p:cNvSpPr/>
          <p:nvPr/>
        </p:nvSpPr>
        <p:spPr>
          <a:xfrm>
            <a:off x="566928" y="2642616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ROW captures full before/after images. STATEMENT logs the SQL. MIXED chooses per-statement.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384048" y="3099816"/>
            <a:ext cx="4434840" cy="749808"/>
          </a:xfrm>
          <a:prstGeom prst="rect">
            <a:avLst/>
          </a:prstGeom>
          <a:solidFill>
            <a:srgbClr val="EEF2F9"/>
          </a:solidFill>
          <a:ln w="12700">
            <a:solidFill>
              <a:srgbClr val="CDD8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566928" y="3172968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B5EC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GTID Support (5.6+)</a:t>
            </a:r>
            <a:endParaRPr lang="en-US" sz="1100" dirty="0"/>
          </a:p>
        </p:txBody>
      </p:sp>
      <p:sp>
        <p:nvSpPr>
          <p:cNvPr id="30" name="Text 27"/>
          <p:cNvSpPr/>
          <p:nvPr/>
        </p:nvSpPr>
        <p:spPr>
          <a:xfrm>
            <a:off x="566928" y="3483864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Global Transaction IDs give every transaction a unique, server-independent identifier.</a:t>
            </a:r>
            <a:endParaRPr lang="en-US" sz="950" dirty="0"/>
          </a:p>
        </p:txBody>
      </p:sp>
      <p:sp>
        <p:nvSpPr>
          <p:cNvPr id="31" name="Shape 28"/>
          <p:cNvSpPr/>
          <p:nvPr/>
        </p:nvSpPr>
        <p:spPr>
          <a:xfrm>
            <a:off x="384048" y="3941064"/>
            <a:ext cx="4434840" cy="749808"/>
          </a:xfrm>
          <a:prstGeom prst="rect">
            <a:avLst/>
          </a:prstGeom>
          <a:solidFill>
            <a:srgbClr val="EEF2F9"/>
          </a:solidFill>
          <a:ln w="12700">
            <a:solidFill>
              <a:srgbClr val="CDD8EE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Text 29"/>
          <p:cNvSpPr/>
          <p:nvPr/>
        </p:nvSpPr>
        <p:spPr>
          <a:xfrm>
            <a:off x="566928" y="4014216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B5EC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Retention Control</a:t>
            </a:r>
            <a:endParaRPr lang="en-US" sz="1100" dirty="0"/>
          </a:p>
        </p:txBody>
      </p:sp>
      <p:sp>
        <p:nvSpPr>
          <p:cNvPr id="33" name="Text 30"/>
          <p:cNvSpPr/>
          <p:nvPr/>
        </p:nvSpPr>
        <p:spPr>
          <a:xfrm>
            <a:off x="566928" y="4325112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expire_logs_days or binlog_expire_logs_seconds. Default in 8.0: 30 days.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FOUNDATIONS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ROW vs STATEMENT vs MIXED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384048" y="1042416"/>
            <a:ext cx="837590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For CDC and event-driven use cases, </a:t>
            </a:r>
            <a:r>
              <a:rPr lang="en-US" sz="950" b="1" i="1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always use ROW format.</a:t>
            </a:r>
            <a:endParaRPr lang="en-US" sz="950" b="1" dirty="0"/>
          </a:p>
        </p:txBody>
      </p:sp>
      <p:sp>
        <p:nvSpPr>
          <p:cNvPr id="11" name="Shape 8"/>
          <p:cNvSpPr/>
          <p:nvPr/>
        </p:nvSpPr>
        <p:spPr>
          <a:xfrm>
            <a:off x="384048" y="1417320"/>
            <a:ext cx="2724912" cy="3429000"/>
          </a:xfrm>
          <a:prstGeom prst="rect">
            <a:avLst/>
          </a:prstGeom>
          <a:solidFill>
            <a:srgbClr val="EEF2F9"/>
          </a:solidFill>
          <a:ln w="25400">
            <a:solidFill>
              <a:srgbClr val="F9731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384048" y="1417320"/>
            <a:ext cx="2724912" cy="36576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457200" y="1417320"/>
            <a:ext cx="2578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STATEMENT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493776" y="1865376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Pros</a:t>
            </a:r>
            <a:endParaRPr lang="en-US" sz="900" dirty="0"/>
          </a:p>
        </p:txBody>
      </p:sp>
      <p:sp>
        <p:nvSpPr>
          <p:cNvPr id="15" name="Shape 12"/>
          <p:cNvSpPr/>
          <p:nvPr/>
        </p:nvSpPr>
        <p:spPr>
          <a:xfrm>
            <a:off x="493776" y="2148840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749808" y="2103120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Compact logs — low disk use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493776" y="2441448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749808" y="2395728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Human-readable SQL output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493776" y="2852928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DC262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Cons</a:t>
            </a:r>
            <a:endParaRPr lang="en-US" sz="900" dirty="0"/>
          </a:p>
        </p:txBody>
      </p:sp>
      <p:sp>
        <p:nvSpPr>
          <p:cNvPr id="20" name="Shape 17"/>
          <p:cNvSpPr/>
          <p:nvPr/>
        </p:nvSpPr>
        <p:spPr>
          <a:xfrm>
            <a:off x="493776" y="3136392"/>
            <a:ext cx="146304" cy="146304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749808" y="3090672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Non-deterministic functions break replication (UUID, NOW)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493776" y="3429000"/>
            <a:ext cx="146304" cy="146304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749808" y="3383280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No before-image — cannot reverse a change</a:t>
            </a:r>
            <a:endParaRPr lang="en-US" sz="1050" dirty="0"/>
          </a:p>
        </p:txBody>
      </p:sp>
      <p:sp>
        <p:nvSpPr>
          <p:cNvPr id="24" name="Shape 21"/>
          <p:cNvSpPr/>
          <p:nvPr/>
        </p:nvSpPr>
        <p:spPr>
          <a:xfrm>
            <a:off x="493776" y="3721608"/>
            <a:ext cx="146304" cy="146304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749808" y="3675888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Unsafe for CDC</a:t>
            </a:r>
            <a:endParaRPr lang="en-US" sz="1050" dirty="0"/>
          </a:p>
        </p:txBody>
      </p:sp>
      <p:sp>
        <p:nvSpPr>
          <p:cNvPr id="26" name="Shape 23"/>
          <p:cNvSpPr/>
          <p:nvPr/>
        </p:nvSpPr>
        <p:spPr>
          <a:xfrm>
            <a:off x="384048" y="4389120"/>
            <a:ext cx="2724912" cy="457200"/>
          </a:xfrm>
          <a:prstGeom prst="rect">
            <a:avLst/>
          </a:prstGeom>
          <a:solidFill>
            <a:srgbClr val="F8FAFC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4"/>
          <p:cNvSpPr/>
          <p:nvPr/>
        </p:nvSpPr>
        <p:spPr>
          <a:xfrm>
            <a:off x="475488" y="4389120"/>
            <a:ext cx="2542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DC262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Legacy mode. Avoid for new setups.</a:t>
            </a:r>
            <a:endParaRPr lang="en-US" sz="900" dirty="0"/>
          </a:p>
        </p:txBody>
      </p:sp>
      <p:sp>
        <p:nvSpPr>
          <p:cNvPr id="28" name="Shape 25"/>
          <p:cNvSpPr/>
          <p:nvPr/>
        </p:nvSpPr>
        <p:spPr>
          <a:xfrm>
            <a:off x="3236976" y="1417320"/>
            <a:ext cx="2724912" cy="3429000"/>
          </a:xfrm>
          <a:prstGeom prst="rect">
            <a:avLst/>
          </a:prstGeom>
          <a:solidFill>
            <a:srgbClr val="EEF2F9"/>
          </a:solidFill>
          <a:ln w="25400">
            <a:solidFill>
              <a:srgbClr val="16A34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6"/>
          <p:cNvSpPr/>
          <p:nvPr/>
        </p:nvSpPr>
        <p:spPr>
          <a:xfrm>
            <a:off x="3236976" y="1417320"/>
            <a:ext cx="2724912" cy="36576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7"/>
          <p:cNvSpPr/>
          <p:nvPr/>
        </p:nvSpPr>
        <p:spPr>
          <a:xfrm>
            <a:off x="3310128" y="1417320"/>
            <a:ext cx="2578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ROW</a:t>
            </a:r>
            <a:endParaRPr lang="en-US" sz="1400" dirty="0"/>
          </a:p>
        </p:txBody>
      </p:sp>
      <p:sp>
        <p:nvSpPr>
          <p:cNvPr id="31" name="Text 28"/>
          <p:cNvSpPr/>
          <p:nvPr/>
        </p:nvSpPr>
        <p:spPr>
          <a:xfrm>
            <a:off x="3346704" y="1865376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Pros</a:t>
            </a:r>
            <a:endParaRPr lang="en-US" sz="900" dirty="0"/>
          </a:p>
        </p:txBody>
      </p:sp>
      <p:sp>
        <p:nvSpPr>
          <p:cNvPr id="32" name="Shape 29"/>
          <p:cNvSpPr/>
          <p:nvPr/>
        </p:nvSpPr>
        <p:spPr>
          <a:xfrm>
            <a:off x="3346704" y="2148840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0"/>
          <p:cNvSpPr/>
          <p:nvPr/>
        </p:nvSpPr>
        <p:spPr>
          <a:xfrm>
            <a:off x="3602736" y="2103120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Full before &amp; after image for every row</a:t>
            </a:r>
            <a:endParaRPr lang="en-US" sz="1050" dirty="0"/>
          </a:p>
        </p:txBody>
      </p:sp>
      <p:sp>
        <p:nvSpPr>
          <p:cNvPr id="34" name="Shape 31"/>
          <p:cNvSpPr/>
          <p:nvPr/>
        </p:nvSpPr>
        <p:spPr>
          <a:xfrm>
            <a:off x="3346704" y="2441448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2"/>
          <p:cNvSpPr/>
          <p:nvPr/>
        </p:nvSpPr>
        <p:spPr>
          <a:xfrm>
            <a:off x="3602736" y="2395728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Deterministic — safe for all statements</a:t>
            </a:r>
            <a:endParaRPr lang="en-US" sz="1050" dirty="0"/>
          </a:p>
        </p:txBody>
      </p:sp>
      <p:sp>
        <p:nvSpPr>
          <p:cNvPr id="36" name="Shape 33"/>
          <p:cNvSpPr/>
          <p:nvPr/>
        </p:nvSpPr>
        <p:spPr>
          <a:xfrm>
            <a:off x="3346704" y="2734056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4"/>
          <p:cNvSpPr/>
          <p:nvPr/>
        </p:nvSpPr>
        <p:spPr>
          <a:xfrm>
            <a:off x="3602736" y="2688336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Powers CDC, cache invalidation, analytics</a:t>
            </a:r>
            <a:endParaRPr lang="en-US" sz="1050" dirty="0"/>
          </a:p>
        </p:txBody>
      </p:sp>
      <p:sp>
        <p:nvSpPr>
          <p:cNvPr id="38" name="Text 35"/>
          <p:cNvSpPr/>
          <p:nvPr/>
        </p:nvSpPr>
        <p:spPr>
          <a:xfrm>
            <a:off x="3346704" y="3145536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DC262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Cons</a:t>
            </a:r>
            <a:endParaRPr lang="en-US" sz="900" dirty="0"/>
          </a:p>
        </p:txBody>
      </p:sp>
      <p:sp>
        <p:nvSpPr>
          <p:cNvPr id="39" name="Shape 36"/>
          <p:cNvSpPr/>
          <p:nvPr/>
        </p:nvSpPr>
        <p:spPr>
          <a:xfrm>
            <a:off x="3346704" y="3429000"/>
            <a:ext cx="146304" cy="146304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7"/>
          <p:cNvSpPr/>
          <p:nvPr/>
        </p:nvSpPr>
        <p:spPr>
          <a:xfrm>
            <a:off x="3602736" y="3383280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Larger log files (mitigate with binlog_row_image=MINIMAL)</a:t>
            </a:r>
            <a:endParaRPr lang="en-US" sz="1050" dirty="0"/>
          </a:p>
        </p:txBody>
      </p:sp>
      <p:sp>
        <p:nvSpPr>
          <p:cNvPr id="41" name="Shape 38"/>
          <p:cNvSpPr/>
          <p:nvPr/>
        </p:nvSpPr>
        <p:spPr>
          <a:xfrm>
            <a:off x="3346704" y="3721608"/>
            <a:ext cx="146304" cy="146304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39"/>
          <p:cNvSpPr/>
          <p:nvPr/>
        </p:nvSpPr>
        <p:spPr>
          <a:xfrm>
            <a:off x="3602736" y="3675888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Bulk UPDATEs produce many events</a:t>
            </a:r>
            <a:endParaRPr lang="en-US" sz="1050" dirty="0"/>
          </a:p>
        </p:txBody>
      </p:sp>
      <p:sp>
        <p:nvSpPr>
          <p:cNvPr id="43" name="Shape 40"/>
          <p:cNvSpPr/>
          <p:nvPr/>
        </p:nvSpPr>
        <p:spPr>
          <a:xfrm>
            <a:off x="3236976" y="4389120"/>
            <a:ext cx="2724912" cy="457200"/>
          </a:xfrm>
          <a:prstGeom prst="rect">
            <a:avLst/>
          </a:prstGeom>
          <a:solidFill>
            <a:srgbClr val="F8FAFC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1"/>
          <p:cNvSpPr/>
          <p:nvPr/>
        </p:nvSpPr>
        <p:spPr>
          <a:xfrm>
            <a:off x="3328416" y="4389120"/>
            <a:ext cx="2542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Recommended for all modern use cases.</a:t>
            </a:r>
            <a:endParaRPr lang="en-US" sz="900" dirty="0"/>
          </a:p>
        </p:txBody>
      </p:sp>
      <p:sp>
        <p:nvSpPr>
          <p:cNvPr id="45" name="Shape 42"/>
          <p:cNvSpPr/>
          <p:nvPr/>
        </p:nvSpPr>
        <p:spPr>
          <a:xfrm>
            <a:off x="6089904" y="1417320"/>
            <a:ext cx="2724912" cy="3429000"/>
          </a:xfrm>
          <a:prstGeom prst="rect">
            <a:avLst/>
          </a:prstGeom>
          <a:solidFill>
            <a:srgbClr val="EEF2F9"/>
          </a:solidFill>
          <a:ln w="254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6" name="Shape 43"/>
          <p:cNvSpPr/>
          <p:nvPr/>
        </p:nvSpPr>
        <p:spPr>
          <a:xfrm>
            <a:off x="6089904" y="1417320"/>
            <a:ext cx="2724912" cy="36576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4"/>
          <p:cNvSpPr/>
          <p:nvPr/>
        </p:nvSpPr>
        <p:spPr>
          <a:xfrm>
            <a:off x="6163056" y="1417320"/>
            <a:ext cx="2578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MIXED</a:t>
            </a:r>
            <a:endParaRPr lang="en-US" sz="1400" dirty="0"/>
          </a:p>
        </p:txBody>
      </p:sp>
      <p:sp>
        <p:nvSpPr>
          <p:cNvPr id="48" name="Text 45"/>
          <p:cNvSpPr/>
          <p:nvPr/>
        </p:nvSpPr>
        <p:spPr>
          <a:xfrm>
            <a:off x="6199632" y="1865376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Pros</a:t>
            </a:r>
            <a:endParaRPr lang="en-US" sz="900" dirty="0"/>
          </a:p>
        </p:txBody>
      </p:sp>
      <p:sp>
        <p:nvSpPr>
          <p:cNvPr id="49" name="Shape 46"/>
          <p:cNvSpPr/>
          <p:nvPr/>
        </p:nvSpPr>
        <p:spPr>
          <a:xfrm>
            <a:off x="6199632" y="2148840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7"/>
          <p:cNvSpPr/>
          <p:nvPr/>
        </p:nvSpPr>
        <p:spPr>
          <a:xfrm>
            <a:off x="6455664" y="2103120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Uses STATEMENT where safe</a:t>
            </a:r>
            <a:endParaRPr lang="en-US" sz="1050" dirty="0"/>
          </a:p>
        </p:txBody>
      </p:sp>
      <p:sp>
        <p:nvSpPr>
          <p:cNvPr id="51" name="Shape 48"/>
          <p:cNvSpPr/>
          <p:nvPr/>
        </p:nvSpPr>
        <p:spPr>
          <a:xfrm>
            <a:off x="6199632" y="2441448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49"/>
          <p:cNvSpPr/>
          <p:nvPr/>
        </p:nvSpPr>
        <p:spPr>
          <a:xfrm>
            <a:off x="6455664" y="2395728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Falls back to ROW for unsafe queries</a:t>
            </a:r>
            <a:endParaRPr lang="en-US" sz="1050" dirty="0"/>
          </a:p>
        </p:txBody>
      </p:sp>
      <p:sp>
        <p:nvSpPr>
          <p:cNvPr id="53" name="Text 50"/>
          <p:cNvSpPr/>
          <p:nvPr/>
        </p:nvSpPr>
        <p:spPr>
          <a:xfrm>
            <a:off x="6199632" y="2852928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DC262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Cons</a:t>
            </a:r>
            <a:endParaRPr lang="en-US" sz="900" dirty="0"/>
          </a:p>
        </p:txBody>
      </p:sp>
      <p:sp>
        <p:nvSpPr>
          <p:cNvPr id="54" name="Shape 51"/>
          <p:cNvSpPr/>
          <p:nvPr/>
        </p:nvSpPr>
        <p:spPr>
          <a:xfrm>
            <a:off x="6199632" y="3136392"/>
            <a:ext cx="146304" cy="146304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2"/>
          <p:cNvSpPr/>
          <p:nvPr/>
        </p:nvSpPr>
        <p:spPr>
          <a:xfrm>
            <a:off x="6455664" y="3090672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Still no before-image from STATEMENT events</a:t>
            </a:r>
            <a:endParaRPr lang="en-US" sz="1050" dirty="0"/>
          </a:p>
        </p:txBody>
      </p:sp>
      <p:sp>
        <p:nvSpPr>
          <p:cNvPr id="56" name="Shape 53"/>
          <p:cNvSpPr/>
          <p:nvPr/>
        </p:nvSpPr>
        <p:spPr>
          <a:xfrm>
            <a:off x="6199632" y="3429000"/>
            <a:ext cx="146304" cy="146304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4"/>
          <p:cNvSpPr/>
          <p:nvPr/>
        </p:nvSpPr>
        <p:spPr>
          <a:xfrm>
            <a:off x="6455664" y="3383280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Unpredictable log size</a:t>
            </a:r>
            <a:endParaRPr lang="en-US" sz="1050" dirty="0"/>
          </a:p>
        </p:txBody>
      </p:sp>
      <p:sp>
        <p:nvSpPr>
          <p:cNvPr id="58" name="Shape 55"/>
          <p:cNvSpPr/>
          <p:nvPr/>
        </p:nvSpPr>
        <p:spPr>
          <a:xfrm>
            <a:off x="6199632" y="3721608"/>
            <a:ext cx="146304" cy="146304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6"/>
          <p:cNvSpPr/>
          <p:nvPr/>
        </p:nvSpPr>
        <p:spPr>
          <a:xfrm>
            <a:off x="6455664" y="3675888"/>
            <a:ext cx="22494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CDC must handle both event types</a:t>
            </a:r>
            <a:endParaRPr lang="en-US" sz="1050" dirty="0"/>
          </a:p>
        </p:txBody>
      </p:sp>
      <p:sp>
        <p:nvSpPr>
          <p:cNvPr id="60" name="Shape 57"/>
          <p:cNvSpPr/>
          <p:nvPr/>
        </p:nvSpPr>
        <p:spPr>
          <a:xfrm>
            <a:off x="6089904" y="4389120"/>
            <a:ext cx="2724912" cy="457200"/>
          </a:xfrm>
          <a:prstGeom prst="rect">
            <a:avLst/>
          </a:prstGeom>
          <a:solidFill>
            <a:srgbClr val="F8FAFC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8"/>
          <p:cNvSpPr/>
          <p:nvPr/>
        </p:nvSpPr>
        <p:spPr>
          <a:xfrm>
            <a:off x="6181344" y="4389120"/>
            <a:ext cx="2542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F9731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Transitional compromise — prefer ROW.</a:t>
            </a:r>
            <a:endParaRPr lang="en-US" sz="900" dirty="0"/>
          </a:p>
        </p:txBody>
      </p:sp>
      <p:sp>
        <p:nvSpPr>
          <p:cNvPr id="62" name="Shape 59"/>
          <p:cNvSpPr/>
          <p:nvPr/>
        </p:nvSpPr>
        <p:spPr>
          <a:xfrm>
            <a:off x="384048" y="4919472"/>
            <a:ext cx="8375904" cy="164592"/>
          </a:xfrm>
          <a:prstGeom prst="rect">
            <a:avLst/>
          </a:prstGeom>
          <a:solidFill>
            <a:srgbClr val="F0FDF4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Text 60"/>
          <p:cNvSpPr/>
          <p:nvPr/>
        </p:nvSpPr>
        <p:spPr>
          <a:xfrm>
            <a:off x="475488" y="4919472"/>
            <a:ext cx="8229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6A3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SET GLOBAL binlog_format='ROW';  SET GLOBAL binlog_row_image='FULL';  SET GLOBAL gtid_mode='ON';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FOUNDATIONS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GTID Architecture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384048" y="1042416"/>
            <a:ext cx="837590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Global Transaction Identifiers — the key to reliable position tracking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384048" y="1417320"/>
            <a:ext cx="8375904" cy="777240"/>
          </a:xfrm>
          <a:prstGeom prst="rect">
            <a:avLst/>
          </a:prstGeom>
          <a:solidFill>
            <a:srgbClr val="EEF2F9"/>
          </a:solidFill>
          <a:ln w="25400">
            <a:solidFill>
              <a:srgbClr val="1B5EC5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566928" y="1508760"/>
            <a:ext cx="1645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GTID FORMAT: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2240280" y="150876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B5EC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3E11FA47-71CA-11E1-9E33-C80AA9429562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5532120" y="1508760"/>
            <a:ext cx="182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: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5715000" y="150876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6A3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1000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2240280" y="1783080"/>
            <a:ext cx="3291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← Server UUID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5715000" y="1783080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← Transaction #</a:t>
            </a:r>
            <a:endParaRPr lang="en-US" sz="900" dirty="0"/>
          </a:p>
        </p:txBody>
      </p:sp>
      <p:sp>
        <p:nvSpPr>
          <p:cNvPr id="18" name="Shape 15"/>
          <p:cNvSpPr/>
          <p:nvPr/>
        </p:nvSpPr>
        <p:spPr>
          <a:xfrm>
            <a:off x="384048" y="2377440"/>
            <a:ext cx="4160520" cy="1078992"/>
          </a:xfrm>
          <a:prstGeom prst="rect">
            <a:avLst/>
          </a:prstGeom>
          <a:solidFill>
            <a:srgbClr val="EEF2F9"/>
          </a:solidFill>
          <a:ln w="12700">
            <a:solidFill>
              <a:srgbClr val="16A34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384048" y="2377440"/>
            <a:ext cx="54864" cy="1078992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566928" y="246888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Globally Unique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566928" y="2816352"/>
            <a:ext cx="3840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UUID + sequence → no two transactions ever share the same GTID across any server in the topology.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4818888" y="2377440"/>
            <a:ext cx="4160520" cy="1078992"/>
          </a:xfrm>
          <a:prstGeom prst="rect">
            <a:avLst/>
          </a:prstGeom>
          <a:solidFill>
            <a:srgbClr val="EEF2F9"/>
          </a:solidFill>
          <a:ln w="127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4818888" y="2377440"/>
            <a:ext cx="54864" cy="107899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5001768" y="246888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Immutable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5001768" y="2816352"/>
            <a:ext cx="3840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 GTID assigned on the primary travels unchanged through every replica hop. Never re-generated.</a:t>
            </a:r>
            <a:endParaRPr lang="en-US" sz="1000" dirty="0"/>
          </a:p>
        </p:txBody>
      </p:sp>
      <p:sp>
        <p:nvSpPr>
          <p:cNvPr id="26" name="Shape 23"/>
          <p:cNvSpPr/>
          <p:nvPr/>
        </p:nvSpPr>
        <p:spPr>
          <a:xfrm>
            <a:off x="384048" y="3566160"/>
            <a:ext cx="4160520" cy="1078992"/>
          </a:xfrm>
          <a:prstGeom prst="rect">
            <a:avLst/>
          </a:prstGeom>
          <a:solidFill>
            <a:srgbClr val="EEF2F9"/>
          </a:solidFill>
          <a:ln w="12700">
            <a:solidFill>
              <a:srgbClr val="F9731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4"/>
          <p:cNvSpPr/>
          <p:nvPr/>
        </p:nvSpPr>
        <p:spPr>
          <a:xfrm>
            <a:off x="384048" y="3566160"/>
            <a:ext cx="54864" cy="1078992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566928" y="365760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9731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Gap Detection</a:t>
            </a:r>
            <a:endParaRPr lang="en-US" sz="1200" dirty="0"/>
          </a:p>
        </p:txBody>
      </p:sp>
      <p:sp>
        <p:nvSpPr>
          <p:cNvPr id="29" name="Text 26"/>
          <p:cNvSpPr/>
          <p:nvPr/>
        </p:nvSpPr>
        <p:spPr>
          <a:xfrm>
            <a:off x="566928" y="4005072"/>
            <a:ext cx="3840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GTID_EXECUTED set lets you instantly see which transactions a replica has — and hasn't — applied.</a:t>
            </a:r>
            <a:endParaRPr lang="en-US" sz="1000" dirty="0"/>
          </a:p>
        </p:txBody>
      </p:sp>
      <p:sp>
        <p:nvSpPr>
          <p:cNvPr id="30" name="Shape 27"/>
          <p:cNvSpPr/>
          <p:nvPr/>
        </p:nvSpPr>
        <p:spPr>
          <a:xfrm>
            <a:off x="4818888" y="3566160"/>
            <a:ext cx="4160520" cy="1078992"/>
          </a:xfrm>
          <a:prstGeom prst="rect">
            <a:avLst/>
          </a:prstGeom>
          <a:solidFill>
            <a:srgbClr val="EEF2F9"/>
          </a:solidFill>
          <a:ln w="12700">
            <a:solidFill>
              <a:srgbClr val="16A34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8"/>
          <p:cNvSpPr/>
          <p:nvPr/>
        </p:nvSpPr>
        <p:spPr>
          <a:xfrm>
            <a:off x="4818888" y="3566160"/>
            <a:ext cx="54864" cy="1078992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9"/>
          <p:cNvSpPr/>
          <p:nvPr/>
        </p:nvSpPr>
        <p:spPr>
          <a:xfrm>
            <a:off x="5001768" y="365760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Safe Failover</a:t>
            </a:r>
            <a:endParaRPr lang="en-US" sz="1200" dirty="0"/>
          </a:p>
        </p:txBody>
      </p:sp>
      <p:sp>
        <p:nvSpPr>
          <p:cNvPr id="33" name="Text 30"/>
          <p:cNvSpPr/>
          <p:nvPr/>
        </p:nvSpPr>
        <p:spPr>
          <a:xfrm>
            <a:off x="5001768" y="4005072"/>
            <a:ext cx="3840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New primary auto-starts from the correct position. No more manual log file + position hunting.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AGENDA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5 Use Cases — Beyond Replication</a:t>
            </a:r>
            <a:endParaRPr lang="en-US" sz="2400" dirty="0"/>
          </a:p>
        </p:txBody>
      </p:sp>
      <p:sp>
        <p:nvSpPr>
          <p:cNvPr id="10" name="Shape 7"/>
          <p:cNvSpPr/>
          <p:nvPr/>
        </p:nvSpPr>
        <p:spPr>
          <a:xfrm>
            <a:off x="384048" y="1417320"/>
            <a:ext cx="8375904" cy="621792"/>
          </a:xfrm>
          <a:prstGeom prst="rect">
            <a:avLst/>
          </a:prstGeom>
          <a:solidFill>
            <a:srgbClr val="EEF2F9"/>
          </a:solidFill>
          <a:ln w="12700">
            <a:solidFill>
              <a:srgbClr val="16A34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384048" y="1417320"/>
            <a:ext cx="54864" cy="621792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530352" y="1508760"/>
            <a:ext cx="502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01</a:t>
            </a:r>
            <a:endParaRPr lang="en-US" sz="2000" dirty="0"/>
          </a:p>
        </p:txBody>
      </p:sp>
      <p:sp>
        <p:nvSpPr>
          <p:cNvPr id="13" name="Text 10"/>
          <p:cNvSpPr/>
          <p:nvPr/>
        </p:nvSpPr>
        <p:spPr>
          <a:xfrm>
            <a:off x="1170432" y="149047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A204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CDC + Cache Invalidation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1170432" y="1783080"/>
            <a:ext cx="7223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Blackhole engine trick + real-time eviction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384048" y="2130552"/>
            <a:ext cx="8375904" cy="621792"/>
          </a:xfrm>
          <a:prstGeom prst="rect">
            <a:avLst/>
          </a:prstGeom>
          <a:solidFill>
            <a:srgbClr val="EEF2F9"/>
          </a:solidFill>
          <a:ln w="127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384048" y="2130552"/>
            <a:ext cx="54864" cy="62179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530352" y="2221992"/>
            <a:ext cx="502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02</a:t>
            </a:r>
            <a:endParaRPr lang="en-US" sz="2000" dirty="0"/>
          </a:p>
        </p:txBody>
      </p:sp>
      <p:sp>
        <p:nvSpPr>
          <p:cNvPr id="18" name="Text 15"/>
          <p:cNvSpPr/>
          <p:nvPr/>
        </p:nvSpPr>
        <p:spPr>
          <a:xfrm>
            <a:off x="1170432" y="2203704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A204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Binlog as Event Bus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1170432" y="2496312"/>
            <a:ext cx="7223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Microservices decoupling with zero app changes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384048" y="2843784"/>
            <a:ext cx="8375904" cy="621792"/>
          </a:xfrm>
          <a:prstGeom prst="rect">
            <a:avLst/>
          </a:prstGeom>
          <a:solidFill>
            <a:srgbClr val="EEF2F9"/>
          </a:solidFill>
          <a:ln w="12700">
            <a:solidFill>
              <a:srgbClr val="F9731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8"/>
          <p:cNvSpPr/>
          <p:nvPr/>
        </p:nvSpPr>
        <p:spPr>
          <a:xfrm>
            <a:off x="384048" y="2843784"/>
            <a:ext cx="54864" cy="621792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530352" y="2935224"/>
            <a:ext cx="502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9731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03</a:t>
            </a:r>
            <a:endParaRPr lang="en-US" sz="2000" dirty="0"/>
          </a:p>
        </p:txBody>
      </p:sp>
      <p:sp>
        <p:nvSpPr>
          <p:cNvPr id="23" name="Text 20"/>
          <p:cNvSpPr/>
          <p:nvPr/>
        </p:nvSpPr>
        <p:spPr>
          <a:xfrm>
            <a:off x="1170432" y="2916936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A204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Real-time Analytics Pipeline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1170432" y="3209544"/>
            <a:ext cx="7223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Stream row changes → OLAP in under 2 seconds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384048" y="3557016"/>
            <a:ext cx="8375904" cy="621792"/>
          </a:xfrm>
          <a:prstGeom prst="rect">
            <a:avLst/>
          </a:prstGeom>
          <a:solidFill>
            <a:srgbClr val="EEF2F9"/>
          </a:solidFill>
          <a:ln w="12700">
            <a:solidFill>
              <a:srgbClr val="1B5EC5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3"/>
          <p:cNvSpPr/>
          <p:nvPr/>
        </p:nvSpPr>
        <p:spPr>
          <a:xfrm>
            <a:off x="384048" y="3557016"/>
            <a:ext cx="54864" cy="621792"/>
          </a:xfrm>
          <a:prstGeom prst="rect">
            <a:avLst/>
          </a:prstGeom>
          <a:solidFill>
            <a:srgbClr val="1B5EC5"/>
          </a:solidFill>
          <a:ln w="12700">
            <a:solidFill>
              <a:srgbClr val="1B5EC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4"/>
          <p:cNvSpPr/>
          <p:nvPr/>
        </p:nvSpPr>
        <p:spPr>
          <a:xfrm>
            <a:off x="530352" y="3648456"/>
            <a:ext cx="502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B5EC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04</a:t>
            </a:r>
            <a:endParaRPr lang="en-US" sz="2000" dirty="0"/>
          </a:p>
        </p:txBody>
      </p:sp>
      <p:sp>
        <p:nvSpPr>
          <p:cNvPr id="28" name="Text 25"/>
          <p:cNvSpPr/>
          <p:nvPr/>
        </p:nvSpPr>
        <p:spPr>
          <a:xfrm>
            <a:off x="1170432" y="3630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A204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GTID Timestamp Anomaly Detection</a:t>
            </a:r>
            <a:endParaRPr lang="en-US" sz="1300" dirty="0"/>
          </a:p>
        </p:txBody>
      </p:sp>
      <p:sp>
        <p:nvSpPr>
          <p:cNvPr id="29" name="Text 26"/>
          <p:cNvSpPr/>
          <p:nvPr/>
        </p:nvSpPr>
        <p:spPr>
          <a:xfrm>
            <a:off x="1170432" y="3922776"/>
            <a:ext cx="7223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original_commit_ts vs immediate_commit_ts</a:t>
            </a:r>
            <a:endParaRPr lang="en-US" sz="1000" dirty="0"/>
          </a:p>
        </p:txBody>
      </p:sp>
      <p:sp>
        <p:nvSpPr>
          <p:cNvPr id="30" name="Shape 27"/>
          <p:cNvSpPr/>
          <p:nvPr/>
        </p:nvSpPr>
        <p:spPr>
          <a:xfrm>
            <a:off x="384048" y="4270248"/>
            <a:ext cx="8375904" cy="621792"/>
          </a:xfrm>
          <a:prstGeom prst="rect">
            <a:avLst/>
          </a:prstGeom>
          <a:solidFill>
            <a:srgbClr val="EEF2F9"/>
          </a:solidFill>
          <a:ln w="12700">
            <a:solidFill>
              <a:srgbClr val="7C3AED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8"/>
          <p:cNvSpPr/>
          <p:nvPr/>
        </p:nvSpPr>
        <p:spPr>
          <a:xfrm>
            <a:off x="384048" y="4270248"/>
            <a:ext cx="54864" cy="62179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9"/>
          <p:cNvSpPr/>
          <p:nvPr/>
        </p:nvSpPr>
        <p:spPr>
          <a:xfrm>
            <a:off x="530352" y="4361688"/>
            <a:ext cx="502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7C3AED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05</a:t>
            </a:r>
            <a:endParaRPr lang="en-US" sz="2000" dirty="0"/>
          </a:p>
        </p:txBody>
      </p:sp>
      <p:sp>
        <p:nvSpPr>
          <p:cNvPr id="33" name="Text 30"/>
          <p:cNvSpPr/>
          <p:nvPr/>
        </p:nvSpPr>
        <p:spPr>
          <a:xfrm>
            <a:off x="1170432" y="43434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A204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Forensics &amp; Incident Response</a:t>
            </a:r>
            <a:endParaRPr lang="en-US" sz="1300" dirty="0"/>
          </a:p>
        </p:txBody>
      </p:sp>
      <p:sp>
        <p:nvSpPr>
          <p:cNvPr id="34" name="Text 31"/>
          <p:cNvSpPr/>
          <p:nvPr/>
        </p:nvSpPr>
        <p:spPr>
          <a:xfrm>
            <a:off x="1170432" y="4636008"/>
            <a:ext cx="7223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Surgical replay, root-cause, rollback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USE CASE 1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CDC + Cache Invalidation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384048" y="1042416"/>
            <a:ext cx="837590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Change Data Capture without touching application code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384048" y="1417320"/>
            <a:ext cx="1993392" cy="749808"/>
          </a:xfrm>
          <a:prstGeom prst="rect">
            <a:avLst/>
          </a:prstGeom>
          <a:solidFill>
            <a:srgbClr val="EEF2F9"/>
          </a:solidFill>
          <a:ln w="25400">
            <a:solidFill>
              <a:srgbClr val="16A34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384048" y="1417320"/>
            <a:ext cx="199339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MySQL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Primary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2377440" y="1636776"/>
            <a:ext cx="182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64748B"/>
                </a:solidFill>
              </a:rPr>
              <a:t>→</a:t>
            </a:r>
            <a:endParaRPr lang="en-US" sz="1600" dirty="0"/>
          </a:p>
        </p:txBody>
      </p:sp>
      <p:sp>
        <p:nvSpPr>
          <p:cNvPr id="14" name="Shape 11"/>
          <p:cNvSpPr/>
          <p:nvPr/>
        </p:nvSpPr>
        <p:spPr>
          <a:xfrm>
            <a:off x="2560320" y="1417320"/>
            <a:ext cx="1993392" cy="749808"/>
          </a:xfrm>
          <a:prstGeom prst="rect">
            <a:avLst/>
          </a:prstGeom>
          <a:solidFill>
            <a:srgbClr val="EEF2F9"/>
          </a:solidFill>
          <a:ln w="25400">
            <a:solidFill>
              <a:srgbClr val="F9731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2560320" y="1417320"/>
            <a:ext cx="199339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9731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BLACKHOLE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9731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Engine Table</a:t>
            </a:r>
            <a:endParaRPr lang="en-US" sz="1050" dirty="0"/>
          </a:p>
        </p:txBody>
      </p:sp>
      <p:sp>
        <p:nvSpPr>
          <p:cNvPr id="16" name="Text 13"/>
          <p:cNvSpPr/>
          <p:nvPr/>
        </p:nvSpPr>
        <p:spPr>
          <a:xfrm>
            <a:off x="4553712" y="1636776"/>
            <a:ext cx="182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64748B"/>
                </a:solidFill>
              </a:rPr>
              <a:t>→</a:t>
            </a:r>
            <a:endParaRPr lang="en-US" sz="1600" dirty="0"/>
          </a:p>
        </p:txBody>
      </p:sp>
      <p:sp>
        <p:nvSpPr>
          <p:cNvPr id="17" name="Shape 14"/>
          <p:cNvSpPr/>
          <p:nvPr/>
        </p:nvSpPr>
        <p:spPr>
          <a:xfrm>
            <a:off x="4736592" y="1417320"/>
            <a:ext cx="1993392" cy="749808"/>
          </a:xfrm>
          <a:prstGeom prst="rect">
            <a:avLst/>
          </a:prstGeom>
          <a:solidFill>
            <a:srgbClr val="EEF2F9"/>
          </a:solidFill>
          <a:ln w="254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4736592" y="1417320"/>
            <a:ext cx="199339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Binlog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00B4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Reader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6729984" y="1636776"/>
            <a:ext cx="182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64748B"/>
                </a:solidFill>
              </a:rPr>
              <a:t>→</a:t>
            </a:r>
            <a:endParaRPr lang="en-US" sz="1600" dirty="0"/>
          </a:p>
        </p:txBody>
      </p:sp>
      <p:sp>
        <p:nvSpPr>
          <p:cNvPr id="20" name="Shape 17"/>
          <p:cNvSpPr/>
          <p:nvPr/>
        </p:nvSpPr>
        <p:spPr>
          <a:xfrm>
            <a:off x="6912864" y="1417320"/>
            <a:ext cx="1993392" cy="749808"/>
          </a:xfrm>
          <a:prstGeom prst="rect">
            <a:avLst/>
          </a:prstGeom>
          <a:solidFill>
            <a:srgbClr val="EEF2F9"/>
          </a:solidFill>
          <a:ln w="25400">
            <a:solidFill>
              <a:srgbClr val="DC262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6912864" y="1417320"/>
            <a:ext cx="199339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DC262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Redis /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DC262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Memcached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2560320" y="2304288"/>
            <a:ext cx="1993392" cy="457200"/>
          </a:xfrm>
          <a:prstGeom prst="rect">
            <a:avLst/>
          </a:prstGeom>
          <a:solidFill>
            <a:srgbClr val="FFF7ED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2578608" y="2304288"/>
            <a:ext cx="195681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i="1" dirty="0">
                <a:solidFill>
                  <a:srgbClr val="F9731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Stores NOTHING.</a:t>
            </a:r>
            <a:endParaRPr lang="en-US" sz="850" dirty="0"/>
          </a:p>
          <a:p>
            <a:pPr marL="0" indent="0" algn="ctr">
              <a:buNone/>
            </a:pPr>
            <a:r>
              <a:rPr lang="en-US" sz="850" i="1" dirty="0">
                <a:solidFill>
                  <a:srgbClr val="F9731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Logs everything to binlog.</a:t>
            </a:r>
            <a:endParaRPr lang="en-US" sz="850" dirty="0"/>
          </a:p>
        </p:txBody>
      </p:sp>
      <p:sp>
        <p:nvSpPr>
          <p:cNvPr id="24" name="Shape 21"/>
          <p:cNvSpPr/>
          <p:nvPr/>
        </p:nvSpPr>
        <p:spPr>
          <a:xfrm>
            <a:off x="384048" y="2907792"/>
            <a:ext cx="5029200" cy="1783080"/>
          </a:xfrm>
          <a:prstGeom prst="rect">
            <a:avLst/>
          </a:prstGeom>
          <a:solidFill>
            <a:srgbClr val="0D1117"/>
          </a:solidFill>
          <a:ln w="127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2"/>
          <p:cNvSpPr/>
          <p:nvPr/>
        </p:nvSpPr>
        <p:spPr>
          <a:xfrm>
            <a:off x="493776" y="2980944"/>
            <a:ext cx="91440" cy="91440"/>
          </a:xfrm>
          <a:prstGeom prst="ellipse">
            <a:avLst/>
          </a:prstGeom>
          <a:solidFill>
            <a:srgbClr val="FF5F56"/>
          </a:solidFill>
          <a:ln w="12700">
            <a:solidFill>
              <a:srgbClr val="FF5F5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3"/>
          <p:cNvSpPr/>
          <p:nvPr/>
        </p:nvSpPr>
        <p:spPr>
          <a:xfrm>
            <a:off x="658368" y="2980944"/>
            <a:ext cx="91440" cy="91440"/>
          </a:xfrm>
          <a:prstGeom prst="ellipse">
            <a:avLst/>
          </a:prstGeom>
          <a:solidFill>
            <a:srgbClr val="FFBD2E"/>
          </a:solidFill>
          <a:ln w="12700">
            <a:solidFill>
              <a:srgbClr val="FFBD2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4"/>
          <p:cNvSpPr/>
          <p:nvPr/>
        </p:nvSpPr>
        <p:spPr>
          <a:xfrm>
            <a:off x="822960" y="2980944"/>
            <a:ext cx="91440" cy="91440"/>
          </a:xfrm>
          <a:prstGeom prst="ellipse">
            <a:avLst/>
          </a:prstGeom>
          <a:solidFill>
            <a:srgbClr val="27C93F"/>
          </a:solidFill>
          <a:ln w="12700">
            <a:solidFill>
              <a:srgbClr val="27C93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475488" y="3182112"/>
            <a:ext cx="484632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-- 1. Shadow Blackhole table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CREATE TABLE shadow_products LIKE products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ENGINE = BLACKHOLE;</a:t>
            </a:r>
            <a:endParaRPr lang="en-US" sz="950" dirty="0"/>
          </a:p>
          <a:p>
            <a:pPr marL="0" indent="0" algn="l">
              <a:buNone/>
            </a:pP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-- 2. Trigger on real table → shadow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CREATE TRIGGER after_product_update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AFTER UPDATE ON products FOR EACH ROW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INSERT INTO shadow_products VALUES (NEW.id, NEW.price, NOW());</a:t>
            </a:r>
            <a:endParaRPr lang="en-US" sz="950" dirty="0"/>
          </a:p>
          <a:p>
            <a:pPr marL="0" indent="0" algn="l">
              <a:buNone/>
            </a:pP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-- 3. Reader sees binlog event → evicts cache key</a:t>
            </a:r>
            <a:endParaRPr lang="en-US" sz="950" dirty="0"/>
          </a:p>
        </p:txBody>
      </p:sp>
      <p:sp>
        <p:nvSpPr>
          <p:cNvPr id="29" name="Shape 26"/>
          <p:cNvSpPr/>
          <p:nvPr/>
        </p:nvSpPr>
        <p:spPr>
          <a:xfrm>
            <a:off x="5486400" y="2907792"/>
            <a:ext cx="3246120" cy="237744"/>
          </a:xfrm>
          <a:prstGeom prst="rect">
            <a:avLst/>
          </a:prstGeom>
          <a:solidFill>
            <a:srgbClr val="E8F5E9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7"/>
          <p:cNvSpPr/>
          <p:nvPr/>
        </p:nvSpPr>
        <p:spPr>
          <a:xfrm>
            <a:off x="5486400" y="2907792"/>
            <a:ext cx="3246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6A3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WHY THIS WORKS</a:t>
            </a:r>
            <a:endParaRPr lang="en-US" sz="900" dirty="0"/>
          </a:p>
        </p:txBody>
      </p:sp>
      <p:sp>
        <p:nvSpPr>
          <p:cNvPr id="31" name="Shape 28"/>
          <p:cNvSpPr/>
          <p:nvPr/>
        </p:nvSpPr>
        <p:spPr>
          <a:xfrm>
            <a:off x="5623560" y="3264408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9"/>
          <p:cNvSpPr/>
          <p:nvPr/>
        </p:nvSpPr>
        <p:spPr>
          <a:xfrm>
            <a:off x="5879592" y="3218688"/>
            <a:ext cx="27614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Zero app-code changes</a:t>
            </a:r>
            <a:endParaRPr lang="en-US" sz="1050" dirty="0"/>
          </a:p>
        </p:txBody>
      </p:sp>
      <p:sp>
        <p:nvSpPr>
          <p:cNvPr id="33" name="Shape 30"/>
          <p:cNvSpPr/>
          <p:nvPr/>
        </p:nvSpPr>
        <p:spPr>
          <a:xfrm>
            <a:off x="5623560" y="3685032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1"/>
          <p:cNvSpPr/>
          <p:nvPr/>
        </p:nvSpPr>
        <p:spPr>
          <a:xfrm>
            <a:off x="5879592" y="3639312"/>
            <a:ext cx="27614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Sub-100ms cache eviction</a:t>
            </a:r>
            <a:endParaRPr lang="en-US" sz="1050" dirty="0"/>
          </a:p>
        </p:txBody>
      </p:sp>
      <p:sp>
        <p:nvSpPr>
          <p:cNvPr id="35" name="Shape 32"/>
          <p:cNvSpPr/>
          <p:nvPr/>
        </p:nvSpPr>
        <p:spPr>
          <a:xfrm>
            <a:off x="5623560" y="4105656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3"/>
          <p:cNvSpPr/>
          <p:nvPr/>
        </p:nvSpPr>
        <p:spPr>
          <a:xfrm>
            <a:off x="5879592" y="4059936"/>
            <a:ext cx="27614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Works across microservices</a:t>
            </a:r>
            <a:endParaRPr lang="en-US" sz="1050" dirty="0"/>
          </a:p>
        </p:txBody>
      </p:sp>
      <p:sp>
        <p:nvSpPr>
          <p:cNvPr id="37" name="Shape 34"/>
          <p:cNvSpPr/>
          <p:nvPr/>
        </p:nvSpPr>
        <p:spPr>
          <a:xfrm>
            <a:off x="5623560" y="4526280"/>
            <a:ext cx="146304" cy="146304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5"/>
          <p:cNvSpPr/>
          <p:nvPr/>
        </p:nvSpPr>
        <p:spPr>
          <a:xfrm>
            <a:off x="5879592" y="4480560"/>
            <a:ext cx="27614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No extra DB load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84048" y="128016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USE CASE 1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1325880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1325880"/>
            <a:ext cx="9144000" cy="457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/sessions/bold-nifty-newton/cwan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072" y="494690"/>
            <a:ext cx="1417320" cy="336499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solidFill>
            <a:srgbClr val="0A2040"/>
          </a:solidFill>
          <a:ln w="12700">
            <a:solidFill>
              <a:srgbClr val="0A20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0" y="4956048"/>
            <a:ext cx="914400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Percona Live 2026  ·  MySQL Binary Logs  ·  brijesh.patel@cwan.com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384048" y="457200"/>
            <a:ext cx="83759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Blackhole Engine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384048" y="1042416"/>
            <a:ext cx="837590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96AEC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Accepts writes, discards data, but still logs every event to the binlog.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384048" y="1417320"/>
            <a:ext cx="2724912" cy="3246120"/>
          </a:xfrm>
          <a:prstGeom prst="rect">
            <a:avLst/>
          </a:prstGeom>
          <a:solidFill>
            <a:srgbClr val="EEF2F9"/>
          </a:solidFill>
          <a:ln w="25400">
            <a:solidFill>
              <a:srgbClr val="16A34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384048" y="1417320"/>
            <a:ext cx="2724912" cy="347472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457200" y="1417320"/>
            <a:ext cx="25786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 It Does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493776" y="1911096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749808" y="1865376"/>
            <a:ext cx="22311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Accepts any INSERT/UPDATE/DELETE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493776" y="2386584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749808" y="2340864"/>
            <a:ext cx="22311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Writes the event to the binary log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493776" y="2862072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749808" y="2816352"/>
            <a:ext cx="22311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Stores absolutely nothing on disk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493776" y="3337560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749808" y="3291840"/>
            <a:ext cx="22311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Returns success immediately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493776" y="3813048"/>
            <a:ext cx="146304" cy="146304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749808" y="3767328"/>
            <a:ext cx="22311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Uses negligible disk/memory</a:t>
            </a:r>
            <a:endParaRPr lang="en-US" sz="1050" dirty="0"/>
          </a:p>
        </p:txBody>
      </p:sp>
      <p:sp>
        <p:nvSpPr>
          <p:cNvPr id="24" name="Shape 21"/>
          <p:cNvSpPr/>
          <p:nvPr/>
        </p:nvSpPr>
        <p:spPr>
          <a:xfrm>
            <a:off x="3236976" y="1417320"/>
            <a:ext cx="2724912" cy="3246120"/>
          </a:xfrm>
          <a:prstGeom prst="rect">
            <a:avLst/>
          </a:prstGeom>
          <a:solidFill>
            <a:srgbClr val="EEF2F9"/>
          </a:solidFill>
          <a:ln w="25400">
            <a:solidFill>
              <a:srgbClr val="00B4D8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2"/>
          <p:cNvSpPr/>
          <p:nvPr/>
        </p:nvSpPr>
        <p:spPr>
          <a:xfrm>
            <a:off x="3236976" y="1417320"/>
            <a:ext cx="2724912" cy="34747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3310128" y="1417320"/>
            <a:ext cx="25786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Why That Matters</a:t>
            </a:r>
            <a:endParaRPr lang="en-US" sz="1200" dirty="0"/>
          </a:p>
        </p:txBody>
      </p:sp>
      <p:sp>
        <p:nvSpPr>
          <p:cNvPr id="27" name="Shape 24"/>
          <p:cNvSpPr/>
          <p:nvPr/>
        </p:nvSpPr>
        <p:spPr>
          <a:xfrm>
            <a:off x="3346704" y="1911096"/>
            <a:ext cx="146304" cy="146304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3602736" y="1865376"/>
            <a:ext cx="22311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Creates a pure change event stream</a:t>
            </a:r>
            <a:endParaRPr lang="en-US" sz="1050" dirty="0"/>
          </a:p>
        </p:txBody>
      </p:sp>
      <p:sp>
        <p:nvSpPr>
          <p:cNvPr id="29" name="Shape 26"/>
          <p:cNvSpPr/>
          <p:nvPr/>
        </p:nvSpPr>
        <p:spPr>
          <a:xfrm>
            <a:off x="3346704" y="2386584"/>
            <a:ext cx="146304" cy="146304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7"/>
          <p:cNvSpPr/>
          <p:nvPr/>
        </p:nvSpPr>
        <p:spPr>
          <a:xfrm>
            <a:off x="3602736" y="2340864"/>
            <a:ext cx="22311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Binlog readers see the event as-is</a:t>
            </a:r>
            <a:endParaRPr lang="en-US" sz="1050" dirty="0"/>
          </a:p>
        </p:txBody>
      </p:sp>
      <p:sp>
        <p:nvSpPr>
          <p:cNvPr id="31" name="Shape 28"/>
          <p:cNvSpPr/>
          <p:nvPr/>
        </p:nvSpPr>
        <p:spPr>
          <a:xfrm>
            <a:off x="3346704" y="2862072"/>
            <a:ext cx="146304" cy="146304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9"/>
          <p:cNvSpPr/>
          <p:nvPr/>
        </p:nvSpPr>
        <p:spPr>
          <a:xfrm>
            <a:off x="3602736" y="2816352"/>
            <a:ext cx="22311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Full ROW format: before + after</a:t>
            </a:r>
            <a:endParaRPr lang="en-US" sz="1050" dirty="0"/>
          </a:p>
        </p:txBody>
      </p:sp>
      <p:sp>
        <p:nvSpPr>
          <p:cNvPr id="33" name="Shape 30"/>
          <p:cNvSpPr/>
          <p:nvPr/>
        </p:nvSpPr>
        <p:spPr>
          <a:xfrm>
            <a:off x="3346704" y="3337560"/>
            <a:ext cx="146304" cy="146304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1"/>
          <p:cNvSpPr/>
          <p:nvPr/>
        </p:nvSpPr>
        <p:spPr>
          <a:xfrm>
            <a:off x="3602736" y="3291840"/>
            <a:ext cx="22311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Zero storage overhead</a:t>
            </a:r>
            <a:endParaRPr lang="en-US" sz="1050" dirty="0"/>
          </a:p>
        </p:txBody>
      </p:sp>
      <p:sp>
        <p:nvSpPr>
          <p:cNvPr id="35" name="Shape 32"/>
          <p:cNvSpPr/>
          <p:nvPr/>
        </p:nvSpPr>
        <p:spPr>
          <a:xfrm>
            <a:off x="3346704" y="3813048"/>
            <a:ext cx="146304" cy="146304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3"/>
          <p:cNvSpPr/>
          <p:nvPr/>
        </p:nvSpPr>
        <p:spPr>
          <a:xfrm>
            <a:off x="3602736" y="3767328"/>
            <a:ext cx="22311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Can sit on a dedicated replica</a:t>
            </a:r>
            <a:endParaRPr lang="en-US" sz="1050" dirty="0"/>
          </a:p>
        </p:txBody>
      </p:sp>
      <p:sp>
        <p:nvSpPr>
          <p:cNvPr id="37" name="Shape 34"/>
          <p:cNvSpPr/>
          <p:nvPr/>
        </p:nvSpPr>
        <p:spPr>
          <a:xfrm>
            <a:off x="6089904" y="1417320"/>
            <a:ext cx="2724912" cy="3246120"/>
          </a:xfrm>
          <a:prstGeom prst="rect">
            <a:avLst/>
          </a:prstGeom>
          <a:solidFill>
            <a:srgbClr val="EEF2F9"/>
          </a:solidFill>
          <a:ln w="25400">
            <a:solidFill>
              <a:srgbClr val="F97316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8" name="Shape 35"/>
          <p:cNvSpPr/>
          <p:nvPr/>
        </p:nvSpPr>
        <p:spPr>
          <a:xfrm>
            <a:off x="6089904" y="1417320"/>
            <a:ext cx="2724912" cy="347472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6"/>
          <p:cNvSpPr/>
          <p:nvPr/>
        </p:nvSpPr>
        <p:spPr>
          <a:xfrm>
            <a:off x="6163056" y="1417320"/>
            <a:ext cx="25786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Common Pattern</a:t>
            </a:r>
            <a:endParaRPr lang="en-US" sz="1200" dirty="0"/>
          </a:p>
        </p:txBody>
      </p:sp>
      <p:sp>
        <p:nvSpPr>
          <p:cNvPr id="40" name="Shape 37"/>
          <p:cNvSpPr/>
          <p:nvPr/>
        </p:nvSpPr>
        <p:spPr>
          <a:xfrm>
            <a:off x="6199632" y="1911096"/>
            <a:ext cx="146304" cy="146304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8"/>
          <p:cNvSpPr/>
          <p:nvPr/>
        </p:nvSpPr>
        <p:spPr>
          <a:xfrm>
            <a:off x="6455664" y="1865376"/>
            <a:ext cx="22311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Run Blackhole on a dedicated replica</a:t>
            </a:r>
            <a:endParaRPr lang="en-US" sz="1050" dirty="0"/>
          </a:p>
        </p:txBody>
      </p:sp>
      <p:sp>
        <p:nvSpPr>
          <p:cNvPr id="42" name="Shape 39"/>
          <p:cNvSpPr/>
          <p:nvPr/>
        </p:nvSpPr>
        <p:spPr>
          <a:xfrm>
            <a:off x="6199632" y="2386584"/>
            <a:ext cx="146304" cy="146304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0"/>
          <p:cNvSpPr/>
          <p:nvPr/>
        </p:nvSpPr>
        <p:spPr>
          <a:xfrm>
            <a:off x="6455664" y="2340864"/>
            <a:ext cx="22311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Point Debezium / Maxwell at it</a:t>
            </a:r>
            <a:endParaRPr lang="en-US" sz="1050" dirty="0"/>
          </a:p>
        </p:txBody>
      </p:sp>
      <p:sp>
        <p:nvSpPr>
          <p:cNvPr id="44" name="Shape 41"/>
          <p:cNvSpPr/>
          <p:nvPr/>
        </p:nvSpPr>
        <p:spPr>
          <a:xfrm>
            <a:off x="6199632" y="2862072"/>
            <a:ext cx="146304" cy="146304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2"/>
          <p:cNvSpPr/>
          <p:nvPr/>
        </p:nvSpPr>
        <p:spPr>
          <a:xfrm>
            <a:off x="6455664" y="2816352"/>
            <a:ext cx="22311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Primary is not burdened by readers</a:t>
            </a:r>
            <a:endParaRPr lang="en-US" sz="1050" dirty="0"/>
          </a:p>
        </p:txBody>
      </p:sp>
      <p:sp>
        <p:nvSpPr>
          <p:cNvPr id="46" name="Shape 43"/>
          <p:cNvSpPr/>
          <p:nvPr/>
        </p:nvSpPr>
        <p:spPr>
          <a:xfrm>
            <a:off x="6199632" y="3337560"/>
            <a:ext cx="146304" cy="146304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4"/>
          <p:cNvSpPr/>
          <p:nvPr/>
        </p:nvSpPr>
        <p:spPr>
          <a:xfrm>
            <a:off x="6455664" y="3291840"/>
            <a:ext cx="22311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Blackhole replica has minimal lag risk</a:t>
            </a:r>
            <a:endParaRPr lang="en-US" sz="1050" dirty="0"/>
          </a:p>
        </p:txBody>
      </p:sp>
      <p:sp>
        <p:nvSpPr>
          <p:cNvPr id="48" name="Shape 45"/>
          <p:cNvSpPr/>
          <p:nvPr/>
        </p:nvSpPr>
        <p:spPr>
          <a:xfrm>
            <a:off x="6199632" y="3813048"/>
            <a:ext cx="146304" cy="146304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6"/>
          <p:cNvSpPr/>
          <p:nvPr/>
        </p:nvSpPr>
        <p:spPr>
          <a:xfrm>
            <a:off x="6455664" y="3767328"/>
            <a:ext cx="22311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93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Clean separation of concerns</a:t>
            </a:r>
            <a:endParaRPr lang="en-US" sz="1050" dirty="0"/>
          </a:p>
        </p:txBody>
      </p:sp>
      <p:sp>
        <p:nvSpPr>
          <p:cNvPr id="50" name="Shape 47"/>
          <p:cNvSpPr/>
          <p:nvPr/>
        </p:nvSpPr>
        <p:spPr>
          <a:xfrm>
            <a:off x="384048" y="4846320"/>
            <a:ext cx="8375904" cy="201168"/>
          </a:xfrm>
          <a:prstGeom prst="rect">
            <a:avLst/>
          </a:prstGeom>
          <a:solidFill>
            <a:srgbClr val="EEF2F9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8"/>
          <p:cNvSpPr/>
          <p:nvPr/>
        </p:nvSpPr>
        <p:spPr>
          <a:xfrm>
            <a:off x="475488" y="4846320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SHOW ENGINES; -- | BLACKHOLE | YES | /dev/null    CREATE TABLE shadow LIKE source ENGINE=BLACKHOLE;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1DE426CF-0626-4536-B60C-ED63621347CC}">
  <we:reference id="wa200010001" version="1.0.0.1" store="en-US" storeType="OMEX"/>
  <we:alternateReferences>
    <we:reference id="wa200010001" version="1.0.0.1" store="en-US" storeType="OMEX"/>
  </we:alternateReferences>
  <we:properties>
    <we:property name="claude.fileId" value="&quot;24cc7575-71f5-4a7d-aef4-7e62573e0f94&quot;"/>
  </we:properties>
  <we:bindings/>
  <we:snapshot xmlns:r="http://schemas.openxmlformats.org/officeDocument/2006/relationships"/>
</we:webextension>
</file>

<file path=docMetadata/LabelInfo.xml><?xml version="1.0" encoding="utf-8"?>
<clbl:labelList xmlns:clbl="http://schemas.microsoft.com/office/2020/mipLabelMetadata">
  <clbl:label id="{31b54463-0dc6-4729-9f0b-886b1c3961cf}" enabled="1" method="Standard" siteId="{3dd59dce-9563-4ed5-b9aa-d0320fb1b44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1844</TotalTime>
  <Words>3865</Words>
  <Application>Microsoft Office PowerPoint</Application>
  <PresentationFormat>On-screen Show (16:9)</PresentationFormat>
  <Paragraphs>623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Aptos</vt:lpstr>
      <vt:lpstr>Arial</vt:lpstr>
      <vt:lpstr>Calibri</vt:lpstr>
      <vt:lpstr>Consolas</vt:lpstr>
      <vt:lpstr>Poppins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MySQL Binary Logs: Your Database's Black Box Flight Recorder</dc:title>
  <dc:subject>PptxGenJS Presentation</dc:subject>
  <dc:creator>Brijesh Patel</dc:creator>
  <cp:lastModifiedBy>Brijesh Patel</cp:lastModifiedBy>
  <cp:revision>11</cp:revision>
  <dcterms:created xsi:type="dcterms:W3CDTF">2026-05-25T13:55:37Z</dcterms:created>
  <dcterms:modified xsi:type="dcterms:W3CDTF">2026-05-28T21:16:23Z</dcterms:modified>
</cp:coreProperties>
</file>