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0" r:id="rId5"/>
    <p:sldMasterId id="2147483868" r:id="rId6"/>
  </p:sldMasterIdLst>
  <p:notesMasterIdLst>
    <p:notesMasterId r:id="rId18"/>
  </p:notesMasterIdLst>
  <p:sldIdLst>
    <p:sldId id="2147479669" r:id="rId7"/>
    <p:sldId id="2147479685" r:id="rId8"/>
    <p:sldId id="2147479686" r:id="rId9"/>
    <p:sldId id="2147479687" r:id="rId10"/>
    <p:sldId id="2147479680" r:id="rId11"/>
    <p:sldId id="2147479684" r:id="rId12"/>
    <p:sldId id="2147479681" r:id="rId13"/>
    <p:sldId id="272" r:id="rId14"/>
    <p:sldId id="274" r:id="rId15"/>
    <p:sldId id="2147479688" r:id="rId16"/>
    <p:sldId id="21474796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A9AB8-0E1D-7EED-1DB6-274A39B7AB53}" name="Andrew Oberright" initials="AO" userId="S::andrew.oberright@nielseniq.com::6d811c6b-c129-4426-9919-41bc848816cd" providerId="AD"/>
  <p188:author id="{864E68B9-ACAA-55E3-022D-B08035F58E01}" name="Adam Solarz" initials="AS" userId="S::adam.solarz@nielsen.com::351d155d-9875-4c05-9fcd-858b4be631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DC"/>
    <a:srgbClr val="000000"/>
    <a:srgbClr val="00D1C7"/>
    <a:srgbClr val="00BDB3"/>
    <a:srgbClr val="BDFF00"/>
    <a:srgbClr val="111111"/>
    <a:srgbClr val="B3B3B3"/>
    <a:srgbClr val="ACEDFF"/>
    <a:srgbClr val="F2F2F2"/>
    <a:srgbClr val="DBD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81364"/>
  </p:normalViewPr>
  <p:slideViewPr>
    <p:cSldViewPr snapToGrid="0">
      <p:cViewPr varScale="1">
        <p:scale>
          <a:sx n="108" d="100"/>
          <a:sy n="108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6255-926A-1048-8722-5DF134D00F63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E7296-944A-A144-A442-6F64D883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7296-944A-A144-A442-6F64D883B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34AA-6C67-8F18-0892-E090B9D58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1051F-FD19-FCAC-E181-AFF1ED776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04C75-F01D-ED9A-016F-68BDCD6A7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5A09F-B9A7-42F6-D1D7-22157F2F0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7296-944A-A144-A442-6F64D883BE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5E538-7B6C-ED01-75DC-9139B5A0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D1862-8D3C-608E-32DE-A1F1E185E7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B843D-8305-1EC5-9B31-D86204F81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9B32-E1D6-249D-63AC-740C94488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3077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3CC3-F3FE-07B0-0324-F28ACDE1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B8877-AEE9-A8F4-0DE9-060562B04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55061-6EEF-3956-C266-E6D9769A2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3CF6E-A099-16D6-8C7C-98224B966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7296-944A-A144-A442-6F64D883BE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C2A2F-F3FA-DD47-BC81-189EDB18B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8BFC5-E9FC-265F-5DCC-3FC5BF55C5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74478-9E88-EC88-7F83-BC4953AC5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81DB-A24E-3521-856C-45139C04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1757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7296-944A-A144-A442-6F64D883B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F1E8-CC00-280D-2F7F-EB9CDF5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DE2A5-6753-7442-996A-BD0EF0D32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06849-31BE-21B7-4201-83BDE7A6D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AF769-DAF3-F3C0-5054-301F77C79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1725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7DED6-71E3-C4A0-5989-77AFBEFF6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A3439-3C4D-542F-8DCB-246B6B12A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0A615-D52D-FB49-BA6F-C7EA6891C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39D59-BA3C-568A-C8DE-2CFC3FD83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28966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B75EF8-A879-49D3-56E3-0744D969A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532344"/>
            <a:ext cx="2060028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E3CE7E-3D5A-DD74-D10A-B9DF985E7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EAF2B-2FBD-1FFE-3377-CC9F24DBCD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6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183721-83B3-FA76-B173-9D3D01EE71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7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8EE392-6EBE-2A5D-EA25-295A596066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2" y="5770744"/>
            <a:ext cx="2060022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FB9E1-3BCE-E406-363B-8FDC81B0EC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2" y="5770744"/>
            <a:ext cx="2060022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3B4EE-12A4-C6ED-0DC3-B63B23643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2" y="5770744"/>
            <a:ext cx="2060022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97C6A-E73D-B6A0-2CD9-41538973B2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2" y="5770744"/>
            <a:ext cx="2060022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illustra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blue&#10;&#10;Description automatically generated">
            <a:extLst>
              <a:ext uri="{FF2B5EF4-FFF2-40B4-BE49-F238E27FC236}">
                <a16:creationId xmlns:a16="http://schemas.microsoft.com/office/drawing/2014/main" id="{EF3E08E8-D699-CBFB-3B5F-2EBC7F710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805"/>
          <a:stretch/>
        </p:blipFill>
        <p:spPr>
          <a:xfrm>
            <a:off x="2467" y="1838366"/>
            <a:ext cx="12187066" cy="5019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9435F-0F42-D6B4-3075-EFE9FA6C2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800" y="5323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111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441B4-0B07-C59F-C12A-63D9C685B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3510532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C0EC-F1E0-4D42-57B1-27E1B43D0E3C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85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8F49B-9F7B-0497-CEB8-0E0A65132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" y="5323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9700944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440807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1641388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3904249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26399626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65136-4238-880B-5A7D-A9F3A03FB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357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6909A-BEB7-A209-CEFD-CDD6CF239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62" y="6505613"/>
            <a:ext cx="1372068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244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4B9D7-EADF-7A7C-0BE4-DC93482DA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3412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15DB4-3E80-BBD8-A7C5-47794D52F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84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849FD1-7521-664F-C992-1F75AA8B9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515D21-FBE8-D4BA-2E6C-80262D9A6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" y="5323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8E48DF-72FD-ACEE-7C0F-DB09F683E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244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311270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9562591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0202355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3963759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0517100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81694283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8633875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</a:rPr>
              <a:t>© 2024 Nielsen Consumer LLC. All Rights Reserved.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EA3DE5-4BCF-5EA8-CB4A-7A6B8468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7078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35284-521C-13C5-21E6-FBEDFB5E1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26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D4537-4F69-C3A5-EDCB-67769100C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34B5B-ED3F-16E0-EBAE-0E18A3FD0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814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85206A-304E-26F5-226B-4A6593190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9071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5E2C3E-82A6-3279-92DA-B688B46D8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465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B12E2-9D52-375C-6DE3-5B4DEB8BC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651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6D8C8-F02A-FE3D-A84D-7F9941AEB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0712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44811618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4807881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388266410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1AEFCE-4B6F-FD59-A8FD-DECFB9C50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8" y="6505613"/>
            <a:ext cx="1372076" cy="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3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2BC6C-CE10-9C0B-2A00-AEF754DE8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71B1F-F9D4-3FE8-A639-03491D7EC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17036-FBAD-C6AF-E011-D27C54EBB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3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36BE4-F7B9-ED18-4204-3E95F9E86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721E5-6FA4-6D21-1FC7-311B7E7EA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682BA-1A63-4E6E-2E26-725BAD640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AD2E5-E506-6900-CAA8-ABF57EC21828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6B0E9-A0F0-7D76-FBE5-10BDD1924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FA70B-BB43-2EB0-DD86-84DF6EE0D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562" y="6505613"/>
            <a:ext cx="1372068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0D97EACC-08EC-E23D-81E9-FE8C480D1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EABEE4-A33D-BEB4-749A-37C6B0F2F3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6701B-CA2C-0A0D-CDAA-6758C6EDB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562" y="6505613"/>
            <a:ext cx="1372068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9835DB-8A5C-E734-95A0-1F2A5EB51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3D89BF-F399-9405-0E58-746A6705B47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99AD1-7DD9-68E6-9481-31F12D64A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562" y="6505613"/>
            <a:ext cx="1372068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8" b="-633"/>
          <a:stretch/>
        </p:blipFill>
        <p:spPr>
          <a:xfrm>
            <a:off x="-1" y="-1"/>
            <a:ext cx="6397827" cy="684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F06A83-99DA-2C5F-78D6-6FA841ED825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BF877-D17F-9428-B4F3-29A908349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562" y="6505613"/>
            <a:ext cx="1372068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85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ED5092-3D97-5070-57B7-4DCE903138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7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5B03D-B830-2769-629F-29CC53C2E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69565A-3BC8-FDAF-05A0-37D854115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7EFD07-F272-4CDB-7738-312B1A68B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290" y="5770744"/>
            <a:ext cx="2060027" cy="3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A4AA68-4701-9381-97E1-D2141CD1A4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F00C7-7933-B409-61AA-4F36674A12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709" r:id="rId9"/>
    <p:sldLayoutId id="2147483703" r:id="rId10"/>
    <p:sldLayoutId id="2147483706" r:id="rId11"/>
    <p:sldLayoutId id="2147483725" r:id="rId12"/>
    <p:sldLayoutId id="2147483707" r:id="rId13"/>
    <p:sldLayoutId id="2147483708" r:id="rId14"/>
    <p:sldLayoutId id="2147483668" r:id="rId15"/>
    <p:sldLayoutId id="2147483705" r:id="rId16"/>
    <p:sldLayoutId id="2147483726" r:id="rId17"/>
    <p:sldLayoutId id="2147483682" r:id="rId18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1BCDA-5B29-0CC9-C418-273BF99F1111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4116" r:id="rId30"/>
    <p:sldLayoutId id="2147484117" r:id="rId31"/>
    <p:sldLayoutId id="2147484118" r:id="rId32"/>
    <p:sldLayoutId id="2147484119" r:id="rId33"/>
    <p:sldLayoutId id="2147484120" r:id="rId34"/>
    <p:sldLayoutId id="2147484121" r:id="rId35"/>
    <p:sldLayoutId id="2147484122" r:id="rId36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0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DC7FF3-9784-16DD-1F92-9122F79BB1E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A1977-8D6D-CB0F-87E5-73C55B8B15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88559" y="6505613"/>
            <a:ext cx="1372074" cy="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78FF1FF-1E21-F826-6DB3-98F77746D88A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B7817-41E1-05FE-ABDE-95D05715781A}"/>
              </a:ext>
            </a:extLst>
          </p:cNvPr>
          <p:cNvSpPr/>
          <p:nvPr/>
        </p:nvSpPr>
        <p:spPr>
          <a:xfrm>
            <a:off x="7074877" y="-7816"/>
            <a:ext cx="5095630" cy="68736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332D29-C937-9CE3-A6FC-1784DA92CD72}"/>
              </a:ext>
            </a:extLst>
          </p:cNvPr>
          <p:cNvSpPr/>
          <p:nvPr/>
        </p:nvSpPr>
        <p:spPr>
          <a:xfrm>
            <a:off x="2369039" y="605693"/>
            <a:ext cx="5748089" cy="3867039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DEBA789B-B0C2-A295-6BE0-15B0FA60462C}"/>
              </a:ext>
            </a:extLst>
          </p:cNvPr>
          <p:cNvSpPr>
            <a:spLocks noGrp="1"/>
          </p:cNvSpPr>
          <p:nvPr/>
        </p:nvSpPr>
        <p:spPr>
          <a:xfrm>
            <a:off x="1988405" y="967969"/>
            <a:ext cx="4802774" cy="341336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0">
                <a:solidFill>
                  <a:srgbClr val="000000"/>
                </a:solidFill>
              </a:rPr>
              <a:t>FROM</a:t>
            </a:r>
            <a:endParaRPr lang="en-US" sz="8000">
              <a:cs typeface="Arial"/>
            </a:endParaRPr>
          </a:p>
          <a:p>
            <a:pPr algn="r"/>
            <a:r>
              <a:rPr lang="en-US" sz="8000">
                <a:solidFill>
                  <a:srgbClr val="000000"/>
                </a:solidFill>
              </a:rPr>
              <a:t>ATLAS</a:t>
            </a:r>
            <a:endParaRPr lang="en-US" sz="8000">
              <a:solidFill>
                <a:srgbClr val="000000"/>
              </a:solidFill>
              <a:cs typeface="Arial"/>
            </a:endParaRPr>
          </a:p>
          <a:p>
            <a:pPr algn="r"/>
            <a:r>
              <a:rPr lang="en-US" sz="8000">
                <a:solidFill>
                  <a:srgbClr val="000000"/>
                </a:solidFill>
              </a:rPr>
              <a:t>TO EKS</a:t>
            </a:r>
            <a:endParaRPr lang="en-US" sz="8000">
              <a:solidFill>
                <a:srgbClr val="000000"/>
              </a:solidFill>
              <a:cs typeface="Arial"/>
            </a:endParaRPr>
          </a:p>
        </p:txBody>
      </p:sp>
      <p:sp>
        <p:nvSpPr>
          <p:cNvPr id="43" name="Subtitle 7">
            <a:extLst>
              <a:ext uri="{FF2B5EF4-FFF2-40B4-BE49-F238E27FC236}">
                <a16:creationId xmlns:a16="http://schemas.microsoft.com/office/drawing/2014/main" id="{C1767AA0-5617-C7EA-4DB9-255BFAF7020B}"/>
              </a:ext>
            </a:extLst>
          </p:cNvPr>
          <p:cNvSpPr>
            <a:spLocks noGrp="1"/>
          </p:cNvSpPr>
          <p:nvPr/>
        </p:nvSpPr>
        <p:spPr>
          <a:xfrm>
            <a:off x="1128712" y="4571106"/>
            <a:ext cx="5769928" cy="8281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How to stay sane and save 45% during a large‑scale MongoDB migration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0CC0B600-2C80-25BF-5865-EF30CADF8D66}"/>
              </a:ext>
            </a:extLst>
          </p:cNvPr>
          <p:cNvSpPr>
            <a:spLocks noGrp="1"/>
          </p:cNvSpPr>
          <p:nvPr/>
        </p:nvSpPr>
        <p:spPr>
          <a:xfrm>
            <a:off x="2364154" y="6149033"/>
            <a:ext cx="4529236" cy="3932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>
                <a:solidFill>
                  <a:srgbClr val="00BDB3"/>
                </a:solidFill>
              </a:rPr>
              <a:t>Yurii </a:t>
            </a:r>
            <a:r>
              <a:rPr lang="en-US" sz="1800" b="0" err="1">
                <a:solidFill>
                  <a:srgbClr val="00BDB3"/>
                </a:solidFill>
              </a:rPr>
              <a:t>Olshanetskyi</a:t>
            </a:r>
            <a:endParaRPr lang="en-US" sz="1800" b="0">
              <a:solidFill>
                <a:srgbClr val="00BDB3"/>
              </a:solidFill>
              <a:cs typeface="Arial"/>
            </a:endParaRP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1A280C7-9674-ED18-257B-0E7A79228895}"/>
              </a:ext>
            </a:extLst>
          </p:cNvPr>
          <p:cNvSpPr>
            <a:spLocks noGrp="1"/>
          </p:cNvSpPr>
          <p:nvPr/>
        </p:nvSpPr>
        <p:spPr>
          <a:xfrm>
            <a:off x="1934308" y="6539148"/>
            <a:ext cx="4959082" cy="2857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Principal Data Engineer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3" name="Picture 2" descr="A close-up of a server&#10;&#10;AI-generated content may be incorrect.">
            <a:extLst>
              <a:ext uri="{FF2B5EF4-FFF2-40B4-BE49-F238E27FC236}">
                <a16:creationId xmlns:a16="http://schemas.microsoft.com/office/drawing/2014/main" id="{4F3041E7-678C-5EB2-C3EE-2AABC2F7EE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rcRect l="19132" t="2105" r="2447" b="-134"/>
          <a:stretch>
            <a:fillRect/>
          </a:stretch>
        </p:blipFill>
        <p:spPr>
          <a:xfrm rot="5400000">
            <a:off x="6196770" y="823460"/>
            <a:ext cx="6915485" cy="51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41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97E0-41FA-8B8F-38B9-A496838B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0E4D1E-D53F-30C6-C0F8-FF80EB675D16}"/>
              </a:ext>
            </a:extLst>
          </p:cNvPr>
          <p:cNvSpPr/>
          <p:nvPr/>
        </p:nvSpPr>
        <p:spPr>
          <a:xfrm>
            <a:off x="2767" y="-16770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391F9-9DE1-7BA7-AA57-F5A6E395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03EF4E2-7A7A-0548-85F1-5479B7C9E1B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1A72-6B0A-20C6-7280-E56C5146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50" y="1412875"/>
            <a:ext cx="3405025" cy="388905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Atlas shutdown finished on </a:t>
            </a:r>
            <a:br>
              <a:rPr lang="en-US"/>
            </a:br>
            <a:r>
              <a:rPr lang="en-US" b="1" u="sng"/>
              <a:t>Dec 15. 2025</a:t>
            </a:r>
          </a:p>
          <a:p>
            <a:endParaRPr lang="en-US"/>
          </a:p>
          <a:p>
            <a:r>
              <a:rPr lang="en-US"/>
              <a:t>Monthly cost decreased by </a:t>
            </a:r>
            <a:r>
              <a:rPr lang="en-US" b="1" i="1"/>
              <a:t>45%</a:t>
            </a:r>
          </a:p>
          <a:p>
            <a:endParaRPr lang="en-US"/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E784D9B-1DAD-ED6E-6A46-28DCBC6A1CED}"/>
              </a:ext>
            </a:extLst>
          </p:cNvPr>
          <p:cNvSpPr txBox="1">
            <a:spLocks/>
          </p:cNvSpPr>
          <p:nvPr/>
        </p:nvSpPr>
        <p:spPr>
          <a:xfrm>
            <a:off x="517322" y="324694"/>
            <a:ext cx="11382130" cy="93465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AFTER THE CUTOVER: LIFE WITHOUT ATLAS 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659521-89EE-7027-4021-96375330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06" r="-215" b="205"/>
          <a:stretch>
            <a:fillRect/>
          </a:stretch>
        </p:blipFill>
        <p:spPr>
          <a:xfrm>
            <a:off x="4440563" y="1662277"/>
            <a:ext cx="3187947" cy="28055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FA0A69-41C8-C577-C4EC-2EA042F2961D}"/>
              </a:ext>
            </a:extLst>
          </p:cNvPr>
          <p:cNvSpPr/>
          <p:nvPr/>
        </p:nvSpPr>
        <p:spPr>
          <a:xfrm flipH="1">
            <a:off x="4225227" y="1409376"/>
            <a:ext cx="3680684" cy="3224056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81806-B8E4-3C3A-B054-F9CB42885801}"/>
              </a:ext>
            </a:extLst>
          </p:cNvPr>
          <p:cNvSpPr txBox="1"/>
          <p:nvPr/>
        </p:nvSpPr>
        <p:spPr>
          <a:xfrm>
            <a:off x="8191500" y="1410025"/>
            <a:ext cx="3566584" cy="14875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algn="l" rtl="0">
              <a:lnSpc>
                <a:spcPts val="1725"/>
              </a:lnSpc>
              <a:buFont typeface=""/>
              <a:buChar char="•"/>
            </a:pPr>
            <a:r>
              <a:rPr lang="en-US" sz="1600" b="0" i="0" u="none" strike="noStrike" baseline="0">
                <a:solidFill>
                  <a:srgbClr val="555555"/>
                </a:solidFill>
                <a:latin typeface="Arial"/>
                <a:ea typeface="Arial"/>
                <a:cs typeface="Arial"/>
              </a:rPr>
              <a:t>Monitoring, backups, upgrades - now fully on us</a:t>
            </a:r>
            <a:r>
              <a:rPr lang="uk-UA" sz="1600" b="0" i="0">
                <a:solidFill>
                  <a:srgbClr val="555555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28600" lvl="0" indent="-228600" algn="l" rtl="0">
              <a:buFont typeface=""/>
              <a:buChar char="•"/>
            </a:pPr>
            <a:endParaRPr lang="en-CA" b="0" i="0">
              <a:solidFill>
                <a:srgbClr val="555555"/>
              </a:solidFill>
              <a:latin typeface="Arial"/>
              <a:ea typeface="Arial"/>
              <a:cs typeface="Arial"/>
            </a:endParaRPr>
          </a:p>
          <a:p>
            <a:pPr marL="228600" lvl="0" indent="-228600" algn="l" rtl="0">
              <a:lnSpc>
                <a:spcPts val="1725"/>
              </a:lnSpc>
              <a:buFont typeface=""/>
              <a:buChar char="•"/>
            </a:pPr>
            <a:r>
              <a:rPr lang="en-CA" sz="1600" b="0" i="0" u="none" strike="noStrike" baseline="0">
                <a:solidFill>
                  <a:srgbClr val="555555"/>
                </a:solidFill>
                <a:latin typeface="Arial"/>
                <a:ea typeface="Arial"/>
                <a:cs typeface="Arial"/>
              </a:rPr>
              <a:t>Solid foundation was built, but now there is technical debt to address</a:t>
            </a:r>
          </a:p>
          <a:p>
            <a:pPr algn="l">
              <a:spcAft>
                <a:spcPts val="600"/>
              </a:spcAft>
            </a:pPr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6A248-68A1-0910-2640-6AC76A55A516}"/>
              </a:ext>
            </a:extLst>
          </p:cNvPr>
          <p:cNvSpPr/>
          <p:nvPr/>
        </p:nvSpPr>
        <p:spPr>
          <a:xfrm>
            <a:off x="978" y="5291016"/>
            <a:ext cx="12201642" cy="1567360"/>
          </a:xfrm>
          <a:prstGeom prst="rect">
            <a:avLst/>
          </a:prstGeom>
          <a:solidFill>
            <a:srgbClr val="00E8DC"/>
          </a:solidFill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DA91960-CB42-3528-CA20-A98B3E968695}"/>
              </a:ext>
            </a:extLst>
          </p:cNvPr>
          <p:cNvSpPr txBox="1">
            <a:spLocks/>
          </p:cNvSpPr>
          <p:nvPr/>
        </p:nvSpPr>
        <p:spPr>
          <a:xfrm>
            <a:off x="369155" y="5602520"/>
            <a:ext cx="11337354" cy="93465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NOW IT IS ALL YOURS!</a:t>
            </a:r>
            <a:br>
              <a:rPr lang="en-US" sz="40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INCLUDING </a:t>
            </a: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BENEFITS</a:t>
            </a:r>
            <a:r>
              <a:rPr lang="en-US" sz="3200">
                <a:solidFill>
                  <a:srgbClr val="000000"/>
                </a:solidFill>
                <a:ea typeface="+mj-lt"/>
                <a:cs typeface="+mj-lt"/>
              </a:rPr>
              <a:t> AND </a:t>
            </a: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RESPONSIBILITY</a:t>
            </a:r>
            <a:endParaRPr lang="en-US" sz="3200">
              <a:solidFill>
                <a:schemeClr val="bg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12281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DEEA0-D0C6-740D-40D5-9E947130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AD2DA-703C-75F1-9F57-C9AD69ED0A20}"/>
              </a:ext>
            </a:extLst>
          </p:cNvPr>
          <p:cNvSpPr/>
          <p:nvPr/>
        </p:nvSpPr>
        <p:spPr>
          <a:xfrm>
            <a:off x="-4885" y="-16770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pic>
        <p:nvPicPr>
          <p:cNvPr id="6" name="Picture 5" descr="A qr code with a star and a star&#10;&#10;AI-generated content may be incorrect.">
            <a:extLst>
              <a:ext uri="{FF2B5EF4-FFF2-40B4-BE49-F238E27FC236}">
                <a16:creationId xmlns:a16="http://schemas.microsoft.com/office/drawing/2014/main" id="{A77D703D-E981-BB46-485F-E167810F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538" y="791309"/>
            <a:ext cx="2498308" cy="2530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0A6E3F-8FFA-AAB8-00D0-68C5EA4699DD}"/>
              </a:ext>
            </a:extLst>
          </p:cNvPr>
          <p:cNvSpPr txBox="1"/>
          <p:nvPr/>
        </p:nvSpPr>
        <p:spPr>
          <a:xfrm>
            <a:off x="3126154" y="3682186"/>
            <a:ext cx="59377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b="1">
                <a:solidFill>
                  <a:srgbClr val="00E8DC"/>
                </a:solidFill>
                <a:cs typeface="Arial"/>
              </a:rPr>
              <a:t>THANK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1B0A66-C980-441D-4DFB-C28FC7342D9C}"/>
              </a:ext>
            </a:extLst>
          </p:cNvPr>
          <p:cNvGrpSpPr/>
          <p:nvPr/>
        </p:nvGrpSpPr>
        <p:grpSpPr>
          <a:xfrm>
            <a:off x="3673231" y="4827954"/>
            <a:ext cx="4841631" cy="369332"/>
            <a:chOff x="3745523" y="5726723"/>
            <a:chExt cx="4841631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9E1C2D-48CD-E71F-9E45-D7A047774DB5}"/>
                </a:ext>
              </a:extLst>
            </p:cNvPr>
            <p:cNvSpPr txBox="1"/>
            <p:nvPr/>
          </p:nvSpPr>
          <p:spPr>
            <a:xfrm>
              <a:off x="4142154" y="5726723"/>
              <a:ext cx="44450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www.linkedin.com/in/yurii-olshanetskyi</a:t>
              </a:r>
              <a:endParaRPr lang="en-US" b="1">
                <a:cs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E74153-7655-8254-37B5-082E850C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5523" y="5756031"/>
              <a:ext cx="304800" cy="304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81DD4D-9786-E65C-4AAD-84775DEB3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065" y="1010759"/>
            <a:ext cx="2310781" cy="23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03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6E2A8-717F-D197-3384-967EB210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0E69D-D005-A5B7-FCE7-63F0B5E33508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49685-424B-A020-0C96-99FB65A0A075}"/>
              </a:ext>
            </a:extLst>
          </p:cNvPr>
          <p:cNvSpPr/>
          <p:nvPr/>
        </p:nvSpPr>
        <p:spPr>
          <a:xfrm>
            <a:off x="821593" y="1051170"/>
            <a:ext cx="5079873" cy="5074514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55647C5-8B2C-F684-24CC-779838E9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8971"/>
            <a:ext cx="11601938" cy="1520813"/>
          </a:xfrm>
        </p:spPr>
        <p:txBody>
          <a:bodyPr/>
          <a:lstStyle/>
          <a:p>
            <a:r>
              <a:rPr lang="en-US" sz="960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AGENDA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DA079-7F1C-D637-9E1F-8F72B8545680}"/>
              </a:ext>
            </a:extLst>
          </p:cNvPr>
          <p:cNvGrpSpPr/>
          <p:nvPr/>
        </p:nvGrpSpPr>
        <p:grpSpPr>
          <a:xfrm>
            <a:off x="1340120" y="1800045"/>
            <a:ext cx="8298840" cy="653773"/>
            <a:chOff x="442689" y="1713680"/>
            <a:chExt cx="7490264" cy="6049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4E7524-BFC5-9BBA-B5DE-39F74857B9D1}"/>
                </a:ext>
              </a:extLst>
            </p:cNvPr>
            <p:cNvSpPr/>
            <p:nvPr/>
          </p:nvSpPr>
          <p:spPr>
            <a:xfrm>
              <a:off x="442689" y="1713680"/>
              <a:ext cx="7490264" cy="604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>
                  <a:solidFill>
                    <a:srgbClr val="2D1D33"/>
                  </a:solidFill>
                </a:rPr>
                <a:t>	</a:t>
              </a:r>
              <a:r>
                <a:rPr lang="uk-UA">
                  <a:solidFill>
                    <a:srgbClr val="2D1D33"/>
                  </a:solidFill>
                  <a:ea typeface="+mn-lt"/>
                  <a:cs typeface="+mn-lt"/>
                </a:rPr>
                <a:t>Why leave a fully‑managed Cloud Database? 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4953212-838A-FA02-25FC-A21F40A1BE0A}"/>
                </a:ext>
              </a:extLst>
            </p:cNvPr>
            <p:cNvSpPr/>
            <p:nvPr/>
          </p:nvSpPr>
          <p:spPr>
            <a:xfrm rot="5400000">
              <a:off x="878261" y="1941974"/>
              <a:ext cx="172720" cy="148897"/>
            </a:xfrm>
            <a:prstGeom prst="triangle">
              <a:avLst/>
            </a:prstGeom>
            <a:solidFill>
              <a:srgbClr val="00E8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AE7C7-EB89-B07C-B9DD-161E484E0918}"/>
              </a:ext>
            </a:extLst>
          </p:cNvPr>
          <p:cNvGrpSpPr/>
          <p:nvPr/>
        </p:nvGrpSpPr>
        <p:grpSpPr>
          <a:xfrm>
            <a:off x="1345036" y="2579252"/>
            <a:ext cx="8298840" cy="653773"/>
            <a:chOff x="442689" y="1713680"/>
            <a:chExt cx="7490264" cy="60492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34AB1A-5D5E-8DB7-1910-C71B601695F9}"/>
                </a:ext>
              </a:extLst>
            </p:cNvPr>
            <p:cNvSpPr/>
            <p:nvPr/>
          </p:nvSpPr>
          <p:spPr>
            <a:xfrm>
              <a:off x="442689" y="1713680"/>
              <a:ext cx="7490264" cy="604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>
                  <a:solidFill>
                    <a:srgbClr val="2D1D33"/>
                  </a:solidFill>
                </a:rPr>
                <a:t>	</a:t>
              </a:r>
              <a:r>
                <a:rPr lang="uk-UA">
                  <a:solidFill>
                    <a:srgbClr val="2D1D33"/>
                  </a:solidFill>
                  <a:ea typeface="+mn-lt"/>
                  <a:cs typeface="+mn-lt"/>
                </a:rPr>
                <a:t>Choosing the platform: From theory to reality 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77276F-0453-5F9D-CE14-78DB7C490935}"/>
                </a:ext>
              </a:extLst>
            </p:cNvPr>
            <p:cNvSpPr/>
            <p:nvPr/>
          </p:nvSpPr>
          <p:spPr>
            <a:xfrm rot="5400000">
              <a:off x="878261" y="1941974"/>
              <a:ext cx="172720" cy="148897"/>
            </a:xfrm>
            <a:prstGeom prst="triangle">
              <a:avLst/>
            </a:prstGeom>
            <a:solidFill>
              <a:srgbClr val="00E8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80282-558A-92E6-D313-222FFF1D699F}"/>
              </a:ext>
            </a:extLst>
          </p:cNvPr>
          <p:cNvGrpSpPr/>
          <p:nvPr/>
        </p:nvGrpSpPr>
        <p:grpSpPr>
          <a:xfrm>
            <a:off x="1337662" y="3346168"/>
            <a:ext cx="8298840" cy="653773"/>
            <a:chOff x="442689" y="1713680"/>
            <a:chExt cx="7490264" cy="60492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FC0D140-16C6-036F-2D66-8CD5A7D21491}"/>
                </a:ext>
              </a:extLst>
            </p:cNvPr>
            <p:cNvSpPr/>
            <p:nvPr/>
          </p:nvSpPr>
          <p:spPr>
            <a:xfrm>
              <a:off x="442689" y="1713680"/>
              <a:ext cx="7490264" cy="604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>
                  <a:solidFill>
                    <a:srgbClr val="2D1D33"/>
                  </a:solidFill>
                </a:rPr>
                <a:t>	</a:t>
              </a:r>
              <a:r>
                <a:rPr lang="uk-UA">
                  <a:solidFill>
                    <a:srgbClr val="2D1D33"/>
                  </a:solidFill>
                  <a:ea typeface="+mn-lt"/>
                  <a:cs typeface="+mn-lt"/>
                </a:rPr>
                <a:t>Large‑Scale Migration: The Pain Points Nobody Warns Us About 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849865-FB76-C097-3EC7-EB3D3F0E5818}"/>
                </a:ext>
              </a:extLst>
            </p:cNvPr>
            <p:cNvSpPr/>
            <p:nvPr/>
          </p:nvSpPr>
          <p:spPr>
            <a:xfrm rot="5400000">
              <a:off x="878261" y="1941974"/>
              <a:ext cx="172720" cy="148897"/>
            </a:xfrm>
            <a:prstGeom prst="triangle">
              <a:avLst/>
            </a:prstGeom>
            <a:solidFill>
              <a:srgbClr val="00E8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242515-BDB4-A847-A2AE-5D1B23C820F6}"/>
              </a:ext>
            </a:extLst>
          </p:cNvPr>
          <p:cNvGrpSpPr/>
          <p:nvPr/>
        </p:nvGrpSpPr>
        <p:grpSpPr>
          <a:xfrm>
            <a:off x="1342578" y="4113085"/>
            <a:ext cx="8298840" cy="653773"/>
            <a:chOff x="442689" y="1713680"/>
            <a:chExt cx="7490264" cy="60492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460CD66-7A27-A3FB-44AA-EAEE18B9FB2C}"/>
                </a:ext>
              </a:extLst>
            </p:cNvPr>
            <p:cNvSpPr/>
            <p:nvPr/>
          </p:nvSpPr>
          <p:spPr>
            <a:xfrm>
              <a:off x="442689" y="1713680"/>
              <a:ext cx="7490264" cy="604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>
                  <a:solidFill>
                    <a:srgbClr val="2D1D33"/>
                  </a:solidFill>
                </a:rPr>
                <a:t>	</a:t>
              </a:r>
              <a:r>
                <a:rPr lang="uk-UA">
                  <a:solidFill>
                    <a:srgbClr val="2D1D33"/>
                  </a:solidFill>
                  <a:ea typeface="+mn-lt"/>
                  <a:cs typeface="+mn-lt"/>
                </a:rPr>
                <a:t>After the Cutover: Life Without Atlas 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C12CB7B-2626-4AF4-5D92-4D47EA2F836A}"/>
                </a:ext>
              </a:extLst>
            </p:cNvPr>
            <p:cNvSpPr/>
            <p:nvPr/>
          </p:nvSpPr>
          <p:spPr>
            <a:xfrm rot="5400000">
              <a:off x="878261" y="1941974"/>
              <a:ext cx="172720" cy="148897"/>
            </a:xfrm>
            <a:prstGeom prst="triangle">
              <a:avLst/>
            </a:prstGeom>
            <a:solidFill>
              <a:srgbClr val="00E8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FF9B43-AD1F-DD56-B097-395C3BC975E6}"/>
              </a:ext>
            </a:extLst>
          </p:cNvPr>
          <p:cNvGrpSpPr/>
          <p:nvPr/>
        </p:nvGrpSpPr>
        <p:grpSpPr>
          <a:xfrm>
            <a:off x="1335204" y="4880001"/>
            <a:ext cx="8298840" cy="653773"/>
            <a:chOff x="442689" y="1713680"/>
            <a:chExt cx="7490264" cy="60492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6A9585B-9A7C-EDB7-FB89-F1972012483C}"/>
                </a:ext>
              </a:extLst>
            </p:cNvPr>
            <p:cNvSpPr/>
            <p:nvPr/>
          </p:nvSpPr>
          <p:spPr>
            <a:xfrm>
              <a:off x="442689" y="1713680"/>
              <a:ext cx="7490264" cy="604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>
                  <a:solidFill>
                    <a:srgbClr val="2D1D33"/>
                  </a:solidFill>
                </a:rPr>
                <a:t>	</a:t>
              </a:r>
              <a:r>
                <a:rPr lang="uk-UA">
                  <a:solidFill>
                    <a:srgbClr val="2D1D33"/>
                  </a:solidFill>
                  <a:ea typeface="+mn-lt"/>
                  <a:cs typeface="+mn-lt"/>
                </a:rPr>
                <a:t>Questions 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6EFF2E7A-ECF8-D250-EEEA-C44CF13719D8}"/>
                </a:ext>
              </a:extLst>
            </p:cNvPr>
            <p:cNvSpPr/>
            <p:nvPr/>
          </p:nvSpPr>
          <p:spPr>
            <a:xfrm rot="5400000">
              <a:off x="878261" y="1941974"/>
              <a:ext cx="172720" cy="148897"/>
            </a:xfrm>
            <a:prstGeom prst="triangle">
              <a:avLst/>
            </a:prstGeom>
            <a:solidFill>
              <a:srgbClr val="00E8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B65EEA9-6C8D-FCBA-65E5-CA75D2A7FC75}"/>
              </a:ext>
            </a:extLst>
          </p:cNvPr>
          <p:cNvSpPr/>
          <p:nvPr/>
        </p:nvSpPr>
        <p:spPr>
          <a:xfrm>
            <a:off x="10193216" y="-7816"/>
            <a:ext cx="5095630" cy="68736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pic>
        <p:nvPicPr>
          <p:cNvPr id="16" name="Picture 15" descr="A close-up of a server&#10;&#10;AI-generated content may be incorrect.">
            <a:extLst>
              <a:ext uri="{FF2B5EF4-FFF2-40B4-BE49-F238E27FC236}">
                <a16:creationId xmlns:a16="http://schemas.microsoft.com/office/drawing/2014/main" id="{7C5E7450-AF9A-B490-4814-1F612A758C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rcRect l="19132" t="2105" r="2447" b="-134"/>
          <a:stretch>
            <a:fillRect/>
          </a:stretch>
        </p:blipFill>
        <p:spPr>
          <a:xfrm rot="5400000">
            <a:off x="9315109" y="823460"/>
            <a:ext cx="6915485" cy="51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FF7D0-809C-60B1-C269-0F5C87F0E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2F1F2D-D715-FE1B-6E33-34AC0F2484BD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58011C-E154-59CC-6FAA-51D0E9FA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20" y="427109"/>
            <a:ext cx="10283092" cy="397352"/>
          </a:xfrm>
        </p:spPr>
        <p:txBody>
          <a:bodyPr/>
          <a:lstStyle/>
          <a:p>
            <a:r>
              <a:rPr lang="en-US" sz="4000">
                <a:solidFill>
                  <a:schemeClr val="tx1">
                    <a:lumMod val="49000"/>
                  </a:schemeClr>
                </a:solidFill>
              </a:rPr>
              <a:t>THE BUSINESS CASE FOR CHANGE</a:t>
            </a:r>
            <a:endParaRPr lang="en-US" sz="4000">
              <a:solidFill>
                <a:schemeClr val="tx1">
                  <a:lumMod val="49000"/>
                </a:schemeClr>
              </a:solidFill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21952F-87D0-3CCC-C5B4-7DC0BFB4A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32015"/>
              </p:ext>
            </p:extLst>
          </p:nvPr>
        </p:nvGraphicFramePr>
        <p:xfrm>
          <a:off x="390769" y="1045307"/>
          <a:ext cx="11614880" cy="66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842"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endParaRPr/>
                    </a:p>
                  </a:txBody>
                  <a:tcPr anchor="ctr">
                    <a:solidFill>
                      <a:srgbClr val="00E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t>Atlas (Managed)</a:t>
                      </a:r>
                      <a:endParaRPr lang="en-US"/>
                    </a:p>
                  </a:txBody>
                  <a:tcPr anchor="ctr">
                    <a:solidFill>
                      <a:srgbClr val="00E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t>Self-Managed EKS</a:t>
                      </a:r>
                      <a:endParaRPr lang="en-US"/>
                    </a:p>
                  </a:txBody>
                  <a:tcPr anchor="ctr">
                    <a:solidFill>
                      <a:srgbClr val="00E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58757BF-AD4C-B020-9786-0E3C069AC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94092"/>
              </p:ext>
            </p:extLst>
          </p:nvPr>
        </p:nvGraphicFramePr>
        <p:xfrm>
          <a:off x="390769" y="1807307"/>
          <a:ext cx="11614882" cy="76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228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  </a:t>
                      </a:r>
                      <a:r>
                        <a:rPr b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Monthly Cost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lang="en-US" sz="160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$100,000</a:t>
                      </a:r>
                      <a:endParaRPr sz="1600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lang="en-US" sz="160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$70,000 (initial goal)</a:t>
                      </a:r>
                      <a:endParaRPr sz="1600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134582-1580-51E0-CF38-1E980AFE7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81597"/>
              </p:ext>
            </p:extLst>
          </p:nvPr>
        </p:nvGraphicFramePr>
        <p:xfrm>
          <a:off x="390769" y="2676769"/>
          <a:ext cx="11614882" cy="76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228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  Control Level </a:t>
                      </a:r>
                      <a:endParaRPr b="0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Limited customization </a:t>
                      </a:r>
                      <a:endParaRPr sz="1600" b="1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Full control</a:t>
                      </a:r>
                      <a:endParaRPr sz="1600" b="1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F7EAA2-1A0E-55F1-0B2E-F5F878A9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69867"/>
              </p:ext>
            </p:extLst>
          </p:nvPr>
        </p:nvGraphicFramePr>
        <p:xfrm>
          <a:off x="386249" y="3545313"/>
          <a:ext cx="11603144" cy="76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228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  Monitoring </a:t>
                      </a:r>
                      <a:endParaRPr b="0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Vendor-provided</a:t>
                      </a:r>
                      <a:r>
                        <a:rPr lang="en-US" sz="18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 </a:t>
                      </a:r>
                      <a:endParaRPr lang="en-US" b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Integrated to existing monitoring/alerting infrastructure </a:t>
                      </a:r>
                      <a:endParaRPr sz="1600" b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CF19DD8-D456-8189-D484-AC9E2858C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66026"/>
              </p:ext>
            </p:extLst>
          </p:nvPr>
        </p:nvGraphicFramePr>
        <p:xfrm>
          <a:off x="386249" y="4414469"/>
          <a:ext cx="11579700" cy="76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228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  Strategic Fit </a:t>
                      </a:r>
                      <a:endParaRPr b="0">
                        <a:solidFill>
                          <a:schemeClr val="tx1">
                            <a:lumMod val="49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Standalone service </a:t>
                      </a:r>
                      <a:endParaRPr sz="16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Aligned with EKS strategy</a:t>
                      </a:r>
                      <a:r>
                        <a:rPr lang="en-US" sz="1600" b="1" i="0" u="none" strike="noStrike" noProof="0">
                          <a:solidFill>
                            <a:schemeClr val="tx1">
                              <a:lumMod val="49000"/>
                            </a:schemeClr>
                          </a:solidFill>
                        </a:rPr>
                        <a:t> </a:t>
                      </a:r>
                      <a:endParaRPr sz="1600" b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84F70FE-662E-DEF3-76AE-49DCFE52E1AD}"/>
              </a:ext>
            </a:extLst>
          </p:cNvPr>
          <p:cNvSpPr/>
          <p:nvPr/>
        </p:nvSpPr>
        <p:spPr>
          <a:xfrm>
            <a:off x="978" y="5711092"/>
            <a:ext cx="12191873" cy="1147284"/>
          </a:xfrm>
          <a:prstGeom prst="rect">
            <a:avLst/>
          </a:prstGeom>
          <a:solidFill>
            <a:srgbClr val="00E8DC"/>
          </a:solidFill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2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1246F-B15E-B6B5-33AB-18FA3584605F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4A02A-390B-17B9-ADF1-C33B198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1FF1995E-CABA-4E6B-45AC-22AC7BB0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2" y="874540"/>
            <a:ext cx="10976707" cy="1053844"/>
          </a:xfrm>
        </p:spPr>
        <p:txBody>
          <a:bodyPr anchor="ctr">
            <a:noAutofit/>
          </a:bodyPr>
          <a:lstStyle/>
          <a:p>
            <a:pPr algn="ctr"/>
            <a:r>
              <a:rPr lang="en-US" sz="4000">
                <a:solidFill>
                  <a:schemeClr val="tx1">
                    <a:lumMod val="49000"/>
                  </a:schemeClr>
                </a:solidFill>
              </a:rPr>
              <a:t>ATLAS OR SELF-MANAGED: </a:t>
            </a:r>
            <a:br>
              <a:rPr lang="en-US" sz="4000">
                <a:solidFill>
                  <a:schemeClr val="tx1">
                    <a:lumMod val="49000"/>
                  </a:schemeClr>
                </a:solidFill>
              </a:rPr>
            </a:br>
            <a:r>
              <a:rPr lang="en-US" sz="4000">
                <a:solidFill>
                  <a:schemeClr val="tx1">
                    <a:lumMod val="49000"/>
                  </a:schemeClr>
                </a:solidFill>
              </a:rPr>
              <a:t>WHAT TO CHOOSE</a:t>
            </a:r>
            <a:endParaRPr lang="en-US" sz="4000">
              <a:solidFill>
                <a:schemeClr val="tx1">
                  <a:lumMod val="49000"/>
                </a:schemeClr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5D5A2-9285-AF9C-75D1-B57C5002804F}"/>
              </a:ext>
            </a:extLst>
          </p:cNvPr>
          <p:cNvSpPr/>
          <p:nvPr/>
        </p:nvSpPr>
        <p:spPr>
          <a:xfrm>
            <a:off x="-10745" y="0"/>
            <a:ext cx="12203596" cy="588485"/>
          </a:xfrm>
          <a:prstGeom prst="rect">
            <a:avLst/>
          </a:prstGeom>
          <a:solidFill>
            <a:srgbClr val="00E8DC"/>
          </a:solidFill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E3EC49-92B8-9ACF-CD3B-298C634BDC08}"/>
              </a:ext>
            </a:extLst>
          </p:cNvPr>
          <p:cNvGrpSpPr/>
          <p:nvPr/>
        </p:nvGrpSpPr>
        <p:grpSpPr>
          <a:xfrm>
            <a:off x="972038" y="2282093"/>
            <a:ext cx="4866050" cy="4078052"/>
            <a:chOff x="972038" y="2282093"/>
            <a:chExt cx="4866050" cy="40780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66CC8-CB0C-9516-D5D9-0D0E45B6318D}"/>
                </a:ext>
              </a:extLst>
            </p:cNvPr>
            <p:cNvSpPr txBox="1"/>
            <p:nvPr/>
          </p:nvSpPr>
          <p:spPr>
            <a:xfrm>
              <a:off x="1228967" y="2737337"/>
              <a:ext cx="4609121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When </a:t>
              </a:r>
              <a:r>
                <a:rPr lang="en-US" sz="2400" b="1">
                  <a:solidFill>
                    <a:srgbClr val="00D1C7"/>
                  </a:solidFill>
                  <a:ea typeface="+mn-lt"/>
                  <a:cs typeface="+mn-lt"/>
                </a:rPr>
                <a:t>Atlas</a:t>
              </a: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 </a:t>
              </a:r>
              <a:b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</a:b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makes sense: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AA746D-A9F5-857F-C182-CEFDA9BCC640}"/>
                </a:ext>
              </a:extLst>
            </p:cNvPr>
            <p:cNvSpPr txBox="1"/>
            <p:nvPr/>
          </p:nvSpPr>
          <p:spPr>
            <a:xfrm>
              <a:off x="1268043" y="3880336"/>
              <a:ext cx="4267198" cy="20059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Early-stage businesses (start-ups)</a:t>
              </a:r>
              <a:endParaRPr lang="en-US" sz="1700">
                <a:solidFill>
                  <a:schemeClr val="tx1">
                    <a:lumMod val="49000"/>
                  </a:schemeClr>
                </a:solidFill>
                <a:cs typeface="Arial"/>
              </a:endParaRP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Don't have specialists to maintain infrastructural overhead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Need to focus on product, not infrastructure</a:t>
              </a:r>
              <a:endParaRPr lang="en-US" sz="1700">
                <a:solidFill>
                  <a:schemeClr val="tx1">
                    <a:lumMod val="49000"/>
                  </a:schemeClr>
                </a:solidFill>
                <a:cs typeface="Arial" panose="020B060402020202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C848D-CA9F-D9B8-7F39-A2BB58D39BB1}"/>
                </a:ext>
              </a:extLst>
            </p:cNvPr>
            <p:cNvSpPr/>
            <p:nvPr/>
          </p:nvSpPr>
          <p:spPr>
            <a:xfrm>
              <a:off x="972038" y="2282093"/>
              <a:ext cx="4864949" cy="4078052"/>
            </a:xfrm>
            <a:prstGeom prst="rect">
              <a:avLst/>
            </a:prstGeom>
            <a:noFill/>
            <a:ln w="57150">
              <a:solidFill>
                <a:srgbClr val="00E8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B563F8-F73A-36FC-3898-A30C0D6CD582}"/>
                </a:ext>
              </a:extLst>
            </p:cNvPr>
            <p:cNvSpPr/>
            <p:nvPr/>
          </p:nvSpPr>
          <p:spPr>
            <a:xfrm>
              <a:off x="991576" y="2282093"/>
              <a:ext cx="4845412" cy="346207"/>
            </a:xfrm>
            <a:prstGeom prst="rect">
              <a:avLst/>
            </a:prstGeom>
            <a:solidFill>
              <a:srgbClr val="00E8DC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688092-8563-7720-0473-7B85DF02748A}"/>
                </a:ext>
              </a:extLst>
            </p:cNvPr>
            <p:cNvCxnSpPr/>
            <p:nvPr/>
          </p:nvCxnSpPr>
          <p:spPr>
            <a:xfrm>
              <a:off x="1266093" y="3727938"/>
              <a:ext cx="4267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84C9C9-580D-EEAF-55B3-9FAF49FF87E7}"/>
              </a:ext>
            </a:extLst>
          </p:cNvPr>
          <p:cNvGrpSpPr/>
          <p:nvPr/>
        </p:nvGrpSpPr>
        <p:grpSpPr>
          <a:xfrm>
            <a:off x="6354884" y="2282093"/>
            <a:ext cx="4864949" cy="4078052"/>
            <a:chOff x="6354884" y="2282093"/>
            <a:chExt cx="4864949" cy="40780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B82AB-BF23-43B5-AD65-E8A937B5AB71}"/>
                </a:ext>
              </a:extLst>
            </p:cNvPr>
            <p:cNvSpPr txBox="1"/>
            <p:nvPr/>
          </p:nvSpPr>
          <p:spPr>
            <a:xfrm>
              <a:off x="6660658" y="2727568"/>
              <a:ext cx="4179275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When </a:t>
              </a:r>
              <a:r>
                <a:rPr lang="en-US" sz="2400" b="1">
                  <a:solidFill>
                    <a:srgbClr val="00D1C7"/>
                  </a:solidFill>
                  <a:ea typeface="+mn-lt"/>
                  <a:cs typeface="+mn-lt"/>
                </a:rPr>
                <a:t>Self-managed</a:t>
              </a: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 </a:t>
              </a:r>
              <a:b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</a:br>
              <a:r>
                <a:rPr lang="en-US" sz="2400" b="1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makes sense:</a:t>
              </a:r>
              <a:endParaRPr lang="en-US" b="1">
                <a:solidFill>
                  <a:schemeClr val="tx1">
                    <a:lumMod val="49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D98C2-5978-2198-7ACD-F2A99D94013B}"/>
                </a:ext>
              </a:extLst>
            </p:cNvPr>
            <p:cNvSpPr txBox="1"/>
            <p:nvPr/>
          </p:nvSpPr>
          <p:spPr>
            <a:xfrm>
              <a:off x="6660658" y="3880336"/>
              <a:ext cx="4423504" cy="20059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Mature engineering resources available</a:t>
              </a:r>
              <a:endParaRPr lang="en-US" sz="1700">
                <a:solidFill>
                  <a:schemeClr val="tx1">
                    <a:lumMod val="49000"/>
                  </a:schemeClr>
                </a:solidFill>
                <a:cs typeface="Arial"/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No strings attached to specific platform features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Cost optimization at scale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700">
                  <a:solidFill>
                    <a:schemeClr val="tx1">
                      <a:lumMod val="49000"/>
                    </a:schemeClr>
                  </a:solidFill>
                  <a:ea typeface="+mn-lt"/>
                  <a:cs typeface="+mn-lt"/>
                </a:rPr>
                <a:t>Operational control required</a:t>
              </a:r>
              <a:endParaRPr lang="en-US" sz="1700">
                <a:solidFill>
                  <a:schemeClr val="tx1">
                    <a:lumMod val="49000"/>
                  </a:schemeClr>
                </a:solidFill>
                <a:cs typeface="Arial" panose="020B060402020202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7740A7-5755-B4AE-FF18-3128337725A0}"/>
                </a:ext>
              </a:extLst>
            </p:cNvPr>
            <p:cNvSpPr/>
            <p:nvPr/>
          </p:nvSpPr>
          <p:spPr>
            <a:xfrm>
              <a:off x="6354884" y="2282093"/>
              <a:ext cx="4864949" cy="4078052"/>
            </a:xfrm>
            <a:prstGeom prst="rect">
              <a:avLst/>
            </a:prstGeom>
            <a:noFill/>
            <a:ln w="57150">
              <a:solidFill>
                <a:srgbClr val="00E8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D55887-024E-4A8B-FCBA-D0C644924FF7}"/>
                </a:ext>
              </a:extLst>
            </p:cNvPr>
            <p:cNvSpPr/>
            <p:nvPr/>
          </p:nvSpPr>
          <p:spPr>
            <a:xfrm>
              <a:off x="6374421" y="2282093"/>
              <a:ext cx="4825874" cy="346207"/>
            </a:xfrm>
            <a:prstGeom prst="rect">
              <a:avLst/>
            </a:prstGeom>
            <a:solidFill>
              <a:srgbClr val="00E8DC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72C5A7-6BD7-54BB-0799-53A27FF50F3B}"/>
                </a:ext>
              </a:extLst>
            </p:cNvPr>
            <p:cNvCxnSpPr>
              <a:cxnSpLocks/>
            </p:cNvCxnSpPr>
            <p:nvPr/>
          </p:nvCxnSpPr>
          <p:spPr>
            <a:xfrm>
              <a:off x="6658707" y="3733800"/>
              <a:ext cx="4267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FCA0F-75BD-70DA-562A-DCCE1049B528}"/>
              </a:ext>
            </a:extLst>
          </p:cNvPr>
          <p:cNvSpPr/>
          <p:nvPr/>
        </p:nvSpPr>
        <p:spPr>
          <a:xfrm>
            <a:off x="968131" y="6609863"/>
            <a:ext cx="10247796" cy="1098437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1D78A5-9E1E-289D-DFF9-FB3FAB28756D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51798-057A-68CA-65B2-50BBFE30A92A}"/>
              </a:ext>
            </a:extLst>
          </p:cNvPr>
          <p:cNvSpPr/>
          <p:nvPr/>
        </p:nvSpPr>
        <p:spPr>
          <a:xfrm>
            <a:off x="818889" y="5526752"/>
            <a:ext cx="1069848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667" y="416689"/>
            <a:ext cx="11582400" cy="397352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tx1">
                    <a:lumMod val="49000"/>
                  </a:schemeClr>
                </a:solidFill>
              </a:rPr>
              <a:t>PLATFORM OPTIONS EVALUATED</a:t>
            </a:r>
            <a:endParaRPr lang="en-US" sz="4000">
              <a:solidFill>
                <a:schemeClr val="tx1">
                  <a:lumMod val="49000"/>
                </a:schemeClr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040" y="1759581"/>
            <a:ext cx="2590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t>Self-Managed</a:t>
            </a:r>
            <a:br/>
            <a:r>
              <a:t>on EC2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9840" y="1759581"/>
            <a:ext cx="2590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t>Self-Managed</a:t>
            </a:r>
            <a:br/>
            <a:r>
              <a:t>K8s + Operator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0640" y="1759581"/>
            <a:ext cx="2590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t>Other</a:t>
            </a:r>
            <a:br/>
            <a:r>
              <a:t>Managed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" y="2673981"/>
            <a:ext cx="1069848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2960" y="2861320"/>
            <a:ext cx="1059906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0"/>
            </a:pPr>
            <a:r>
              <a:rPr lang="en-US"/>
              <a:t> </a:t>
            </a:r>
            <a:r>
              <a:t>Scaling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" y="3387213"/>
            <a:ext cx="1069848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22960" y="3574552"/>
            <a:ext cx="1082348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0"/>
            </a:pPr>
            <a:r>
              <a:rPr lang="en-US"/>
              <a:t> </a:t>
            </a:r>
            <a:r>
              <a:t>Healing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960" y="4100445"/>
            <a:ext cx="1069848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22960" y="4287784"/>
            <a:ext cx="1608133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0"/>
            </a:pPr>
            <a:r>
              <a:rPr lang="en-US"/>
              <a:t> </a:t>
            </a:r>
            <a:r>
              <a:t>Configuration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960" y="4813677"/>
            <a:ext cx="1069848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22960" y="5001016"/>
            <a:ext cx="1529586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0"/>
            </a:pPr>
            <a:r>
              <a:rPr lang="en-US"/>
              <a:t> </a:t>
            </a:r>
            <a:r>
              <a:t>Optimization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268" y="5743555"/>
            <a:ext cx="845103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1"/>
            </a:pPr>
            <a:r>
              <a:rPr lang="en-US"/>
              <a:t> </a:t>
            </a:r>
            <a:r>
              <a:t>Cost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15023" y="5758943"/>
            <a:ext cx="800219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defRPr sz="1400" b="1"/>
            </a:pPr>
            <a:r>
              <a:t>Lowest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4403" y="5749174"/>
            <a:ext cx="542136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defRPr sz="1400" b="1"/>
            </a:pPr>
            <a:r>
              <a:t>Low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81739" y="5758943"/>
            <a:ext cx="840294" cy="3077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defRPr sz="1400" b="1"/>
            </a:pPr>
            <a:r>
              <a:t>Highest</a:t>
            </a:r>
            <a:endParaRPr lang="en-US">
              <a:cs typeface="Arial" panose="020B060402020202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61F346-2BFF-4F8B-4563-7247A5687159}"/>
              </a:ext>
            </a:extLst>
          </p:cNvPr>
          <p:cNvSpPr txBox="1"/>
          <p:nvPr/>
        </p:nvSpPr>
        <p:spPr>
          <a:xfrm>
            <a:off x="10152644" y="5016815"/>
            <a:ext cx="49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/>
              <a:t>❌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235977-6160-DAE3-61C7-878EF033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94" y="2803443"/>
            <a:ext cx="453293" cy="453293"/>
          </a:xfrm>
          <a:prstGeom prst="rect">
            <a:avLst/>
          </a:prstGeom>
        </p:spPr>
      </p:pic>
      <p:pic>
        <p:nvPicPr>
          <p:cNvPr id="27" name="Picture 26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62ACCDE9-2FD4-F10B-69D5-7B13EB0A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2812398"/>
            <a:ext cx="453293" cy="453293"/>
          </a:xfrm>
          <a:prstGeom prst="rect">
            <a:avLst/>
          </a:prstGeom>
        </p:spPr>
      </p:pic>
      <p:pic>
        <p:nvPicPr>
          <p:cNvPr id="29" name="Picture 28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786EFA4B-CF4D-5D20-0342-13FEBEEC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3535728"/>
            <a:ext cx="453293" cy="453293"/>
          </a:xfrm>
          <a:prstGeom prst="rect">
            <a:avLst/>
          </a:prstGeom>
        </p:spPr>
      </p:pic>
      <p:pic>
        <p:nvPicPr>
          <p:cNvPr id="30" name="Picture 29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1F229699-8649-0892-DF36-AB31D89E8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4228935"/>
            <a:ext cx="453293" cy="453293"/>
          </a:xfrm>
          <a:prstGeom prst="rect">
            <a:avLst/>
          </a:prstGeom>
        </p:spPr>
      </p:pic>
      <p:pic>
        <p:nvPicPr>
          <p:cNvPr id="41" name="Picture 40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DD70C24E-D470-D796-87AB-E58E9763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4942088"/>
            <a:ext cx="453293" cy="453293"/>
          </a:xfrm>
          <a:prstGeom prst="rect">
            <a:avLst/>
          </a:prstGeom>
        </p:spPr>
      </p:pic>
      <p:pic>
        <p:nvPicPr>
          <p:cNvPr id="43" name="Picture 42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9A340F3F-9594-496C-AA26-F9531625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23" y="2802628"/>
            <a:ext cx="453293" cy="453293"/>
          </a:xfrm>
          <a:prstGeom prst="rect">
            <a:avLst/>
          </a:prstGeom>
        </p:spPr>
      </p:pic>
      <p:pic>
        <p:nvPicPr>
          <p:cNvPr id="44" name="Picture 43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488C2BF0-B14D-B11F-5B07-076FC9519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23" y="3535728"/>
            <a:ext cx="453293" cy="453293"/>
          </a:xfrm>
          <a:prstGeom prst="rect">
            <a:avLst/>
          </a:prstGeom>
        </p:spPr>
      </p:pic>
      <p:pic>
        <p:nvPicPr>
          <p:cNvPr id="45" name="Picture 44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9615323D-54E3-FB6A-F204-EBF67C24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22" y="4228935"/>
            <a:ext cx="453293" cy="4532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E18A3A-52D4-2961-9040-5B238544582C}"/>
              </a:ext>
            </a:extLst>
          </p:cNvPr>
          <p:cNvSpPr/>
          <p:nvPr/>
        </p:nvSpPr>
        <p:spPr>
          <a:xfrm>
            <a:off x="968131" y="-259534"/>
            <a:ext cx="10247796" cy="1543751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BBB9D3-B624-297F-AC0D-D3CAE4E8C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683" y="2863850"/>
            <a:ext cx="304800" cy="304800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C0A82A-405B-0037-A83A-D88E385B2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932" y="4297320"/>
            <a:ext cx="304800" cy="3048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86CE0E-1D81-DCDC-A190-552C92E7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933" y="5022850"/>
            <a:ext cx="304800" cy="304800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9E13F4-A888-724B-19C6-36E1C3C9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194" y="3535728"/>
            <a:ext cx="453293" cy="453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390104-2A75-647C-D635-D42EE504D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683" y="3608997"/>
            <a:ext cx="304800" cy="30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011C-C531-F1B5-4214-506E707B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463B70D-36F4-4E03-2F72-7A70423E4DD2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A3310-F19A-471C-2D16-5D7428C74104}"/>
              </a:ext>
            </a:extLst>
          </p:cNvPr>
          <p:cNvSpPr txBox="1"/>
          <p:nvPr/>
        </p:nvSpPr>
        <p:spPr>
          <a:xfrm>
            <a:off x="4022369" y="1963921"/>
            <a:ext cx="20441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rPr lang="en-US"/>
              <a:t>MongoDB </a:t>
            </a:r>
            <a:br>
              <a:rPr lang="en-US"/>
            </a:br>
            <a:r>
              <a:rPr lang="en-US"/>
              <a:t>Community edition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E3D82-2711-EA99-6A4F-D089C96531DF}"/>
              </a:ext>
            </a:extLst>
          </p:cNvPr>
          <p:cNvSpPr txBox="1"/>
          <p:nvPr/>
        </p:nvSpPr>
        <p:spPr>
          <a:xfrm>
            <a:off x="7035558" y="1963921"/>
            <a:ext cx="119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rPr lang="en-US"/>
              <a:t>MongoDB</a:t>
            </a:r>
          </a:p>
          <a:p>
            <a:pPr algn="ctr">
              <a:defRPr sz="1600" b="1"/>
            </a:pPr>
            <a:r>
              <a:rPr lang="en-US"/>
              <a:t>Enterprise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4BF0F-B2BC-3AC8-E4E8-C9DED8D74238}"/>
              </a:ext>
            </a:extLst>
          </p:cNvPr>
          <p:cNvSpPr txBox="1"/>
          <p:nvPr/>
        </p:nvSpPr>
        <p:spPr>
          <a:xfrm>
            <a:off x="9381903" y="1963921"/>
            <a:ext cx="16882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1"/>
            </a:pPr>
            <a:r>
              <a:rPr lang="en-US" err="1"/>
              <a:t>Percona</a:t>
            </a:r>
            <a:r>
              <a:rPr lang="en-US"/>
              <a:t> Server</a:t>
            </a:r>
          </a:p>
          <a:p>
            <a:pPr algn="ctr">
              <a:defRPr sz="1600" b="1"/>
            </a:pPr>
            <a:r>
              <a:rPr lang="en-US"/>
              <a:t>For MongoDB</a:t>
            </a: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48196-993F-3283-97C7-78637B4D959F}"/>
              </a:ext>
            </a:extLst>
          </p:cNvPr>
          <p:cNvSpPr/>
          <p:nvPr/>
        </p:nvSpPr>
        <p:spPr>
          <a:xfrm>
            <a:off x="822960" y="2878321"/>
            <a:ext cx="10698480" cy="713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305AF-2E34-5998-0A18-09DC174D32DA}"/>
              </a:ext>
            </a:extLst>
          </p:cNvPr>
          <p:cNvSpPr txBox="1"/>
          <p:nvPr/>
        </p:nvSpPr>
        <p:spPr>
          <a:xfrm>
            <a:off x="822960" y="3063937"/>
            <a:ext cx="1199367" cy="33855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>
              <a:defRPr sz="1600" b="0"/>
            </a:pPr>
            <a:r>
              <a:rPr lang="en-US" b="1"/>
              <a:t> Security</a:t>
            </a:r>
            <a:endParaRPr lang="en-US" b="1">
              <a:cs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43297-7CC3-85B5-4A4C-39989364A49A}"/>
              </a:ext>
            </a:extLst>
          </p:cNvPr>
          <p:cNvSpPr/>
          <p:nvPr/>
        </p:nvSpPr>
        <p:spPr>
          <a:xfrm>
            <a:off x="822960" y="3591553"/>
            <a:ext cx="10698480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F2853-922D-90A1-9AA2-56C965160CE5}"/>
              </a:ext>
            </a:extLst>
          </p:cNvPr>
          <p:cNvSpPr txBox="1"/>
          <p:nvPr/>
        </p:nvSpPr>
        <p:spPr>
          <a:xfrm>
            <a:off x="822960" y="3806476"/>
            <a:ext cx="1818126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 sz="1600" b="0"/>
            </a:pPr>
            <a:r>
              <a:rPr lang="en-US" b="1"/>
              <a:t> Maintainability</a:t>
            </a:r>
            <a:endParaRPr lang="en-US" b="1"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6745CD-BE92-7CB6-36A5-B36170384AE2}"/>
              </a:ext>
            </a:extLst>
          </p:cNvPr>
          <p:cNvSpPr/>
          <p:nvPr/>
        </p:nvSpPr>
        <p:spPr>
          <a:xfrm>
            <a:off x="822960" y="4314554"/>
            <a:ext cx="10692408" cy="70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FAF95-E4B7-9EDF-4B4A-64851ECDCCC4}"/>
              </a:ext>
            </a:extLst>
          </p:cNvPr>
          <p:cNvSpPr txBox="1"/>
          <p:nvPr/>
        </p:nvSpPr>
        <p:spPr>
          <a:xfrm>
            <a:off x="822960" y="4494471"/>
            <a:ext cx="845103" cy="338554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 sz="1600" b="0"/>
            </a:pPr>
            <a:r>
              <a:rPr lang="en-US" b="1"/>
              <a:t> Cost</a:t>
            </a:r>
            <a:endParaRPr lang="en-US" b="1"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F1E87E-29C7-E286-AEA7-E11A7893EA5B}"/>
              </a:ext>
            </a:extLst>
          </p:cNvPr>
          <p:cNvSpPr txBox="1"/>
          <p:nvPr/>
        </p:nvSpPr>
        <p:spPr>
          <a:xfrm>
            <a:off x="4762954" y="4510346"/>
            <a:ext cx="562975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 sz="1400" b="1"/>
            </a:pPr>
            <a:r>
              <a:rPr lang="en-US"/>
              <a:t>Free</a:t>
            </a:r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0B01B-FF96-AA0B-7E16-68168550D484}"/>
              </a:ext>
            </a:extLst>
          </p:cNvPr>
          <p:cNvSpPr txBox="1"/>
          <p:nvPr/>
        </p:nvSpPr>
        <p:spPr>
          <a:xfrm>
            <a:off x="7341476" y="4510346"/>
            <a:ext cx="582212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 sz="1400" b="1"/>
            </a:pPr>
            <a:r>
              <a:rPr lang="en-US"/>
              <a:t>High</a:t>
            </a:r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F083B1-D748-4D31-8BAA-BB61388AF32E}"/>
              </a:ext>
            </a:extLst>
          </p:cNvPr>
          <p:cNvSpPr txBox="1"/>
          <p:nvPr/>
        </p:nvSpPr>
        <p:spPr>
          <a:xfrm>
            <a:off x="9944554" y="4510346"/>
            <a:ext cx="562975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 sz="1400" b="1"/>
            </a:pPr>
            <a:r>
              <a:rPr lang="en-US"/>
              <a:t>Free</a:t>
            </a:r>
            <a:endParaRPr lang="en-C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F57FA-1543-6E0D-1018-A77FA2CED31C}"/>
              </a:ext>
            </a:extLst>
          </p:cNvPr>
          <p:cNvSpPr txBox="1"/>
          <p:nvPr/>
        </p:nvSpPr>
        <p:spPr>
          <a:xfrm>
            <a:off x="4842329" y="3047598"/>
            <a:ext cx="400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/>
              <a:t>❌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4958F8-9ED6-708A-05F7-FB11FCD1AED6}"/>
              </a:ext>
            </a:extLst>
          </p:cNvPr>
          <p:cNvSpPr/>
          <p:nvPr/>
        </p:nvSpPr>
        <p:spPr>
          <a:xfrm>
            <a:off x="968131" y="453619"/>
            <a:ext cx="10247796" cy="1182290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FD495FD4-BC3D-902B-CB81-1D7801B6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67" y="853048"/>
            <a:ext cx="11582400" cy="397352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tx1">
                    <a:lumMod val="49000"/>
                  </a:schemeClr>
                </a:solidFill>
              </a:rPr>
              <a:t>PLATFORM OPTIONS EVALUATED</a:t>
            </a:r>
            <a:endParaRPr lang="en-US" sz="4000">
              <a:solidFill>
                <a:schemeClr val="tx1">
                  <a:lumMod val="49000"/>
                </a:schemeClr>
              </a:solidFill>
              <a:cs typeface="Arial"/>
            </a:endParaRPr>
          </a:p>
        </p:txBody>
      </p:sp>
      <p:pic>
        <p:nvPicPr>
          <p:cNvPr id="30" name="Picture 29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100F4EC1-7F00-AD3C-B294-B9D5D5D8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76" y="2968706"/>
            <a:ext cx="453293" cy="453293"/>
          </a:xfrm>
          <a:prstGeom prst="rect">
            <a:avLst/>
          </a:prstGeom>
        </p:spPr>
      </p:pic>
      <p:pic>
        <p:nvPicPr>
          <p:cNvPr id="31" name="Picture 30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5C519ADE-F508-8024-D216-520A626B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76" y="3691629"/>
            <a:ext cx="453293" cy="453293"/>
          </a:xfrm>
          <a:prstGeom prst="rect">
            <a:avLst/>
          </a:prstGeom>
        </p:spPr>
      </p:pic>
      <p:pic>
        <p:nvPicPr>
          <p:cNvPr id="32" name="Picture 31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F5BEF40E-FB60-E2B1-A953-B6C48FAB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762" y="2949167"/>
            <a:ext cx="453293" cy="453293"/>
          </a:xfrm>
          <a:prstGeom prst="rect">
            <a:avLst/>
          </a:prstGeom>
        </p:spPr>
      </p:pic>
      <p:pic>
        <p:nvPicPr>
          <p:cNvPr id="33" name="Picture 32" descr="A green tick mark on a black background&#10;&#10;AI-generated content may be incorrect.">
            <a:extLst>
              <a:ext uri="{FF2B5EF4-FFF2-40B4-BE49-F238E27FC236}">
                <a16:creationId xmlns:a16="http://schemas.microsoft.com/office/drawing/2014/main" id="{9486D39A-5676-ED6E-9472-76D9CC14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762" y="3691628"/>
            <a:ext cx="453293" cy="4532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AD9873-D6A9-45F4-A78C-4CEE92F33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54" y="3801696"/>
            <a:ext cx="304800" cy="30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497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1A5A6-1BED-7697-DA2D-88C30CFD0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434043-D83D-EEB0-3B1F-D9ECCB21C827}"/>
              </a:ext>
            </a:extLst>
          </p:cNvPr>
          <p:cNvSpPr/>
          <p:nvPr/>
        </p:nvSpPr>
        <p:spPr>
          <a:xfrm>
            <a:off x="2767" y="-16770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C6BCBA8-022A-9752-E6B9-D6FCBE0A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03EF4E2-7A7A-0548-85F1-5479B7C9E1B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75DA5E3-B9C3-43D5-B316-2F1721CCF658}"/>
              </a:ext>
            </a:extLst>
          </p:cNvPr>
          <p:cNvSpPr txBox="1">
            <a:spLocks/>
          </p:cNvSpPr>
          <p:nvPr/>
        </p:nvSpPr>
        <p:spPr>
          <a:xfrm>
            <a:off x="312167" y="481002"/>
            <a:ext cx="11582400" cy="39735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MIGRATION ARCHITECTURE OVERVIEW </a:t>
            </a:r>
            <a:endParaRPr lang="en-US" sz="400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30FE7-744A-3DCA-0DF2-CC1BEA248F4E}"/>
              </a:ext>
            </a:extLst>
          </p:cNvPr>
          <p:cNvSpPr/>
          <p:nvPr/>
        </p:nvSpPr>
        <p:spPr>
          <a:xfrm flipH="1">
            <a:off x="7268343" y="1339364"/>
            <a:ext cx="5365063" cy="1062615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6AF2E-0F91-419A-6A07-3B13DD41A55C}"/>
              </a:ext>
            </a:extLst>
          </p:cNvPr>
          <p:cNvSpPr txBox="1"/>
          <p:nvPr/>
        </p:nvSpPr>
        <p:spPr>
          <a:xfrm>
            <a:off x="7270751" y="1641231"/>
            <a:ext cx="44979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CA"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Core Principles &amp; Foundation</a:t>
            </a:r>
            <a:r>
              <a:rPr lang="en-US" sz="2000" b="1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sz="2000" b="1">
              <a:solidFill>
                <a:srgbClr val="000000"/>
              </a:solidFill>
              <a:cs typeface="Arial"/>
            </a:endParaRPr>
          </a:p>
          <a:p>
            <a:pPr algn="ctr">
              <a:spcAft>
                <a:spcPts val="600"/>
              </a:spcAft>
            </a:pPr>
            <a:endParaRPr lang="en-US" sz="240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AB9AA7A-9C75-5FBA-24AE-ED0B9A15B8F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949387" y="2685318"/>
            <a:ext cx="3996428" cy="61229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None/>
            </a:pP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Minimal Disruption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Target: 2-5 hour maintenance window </a:t>
            </a:r>
            <a:endParaRPr lang="en-US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1AC545-509A-4012-C53B-33DCE33838B4}"/>
              </a:ext>
            </a:extLst>
          </p:cNvPr>
          <p:cNvSpPr/>
          <p:nvPr/>
        </p:nvSpPr>
        <p:spPr>
          <a:xfrm>
            <a:off x="7299569" y="2688492"/>
            <a:ext cx="562708" cy="562708"/>
          </a:xfrm>
          <a:prstGeom prst="ellipse">
            <a:avLst/>
          </a:prstGeom>
          <a:solidFill>
            <a:srgbClr val="00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>
                <a:cs typeface="Arial"/>
              </a:rPr>
              <a:t>1</a:t>
            </a:r>
            <a:endParaRPr lang="en-US" sz="160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7C642C15-3C3E-8BA1-124E-12E058BFEDC9}"/>
              </a:ext>
            </a:extLst>
          </p:cNvPr>
          <p:cNvSpPr txBox="1">
            <a:spLocks/>
          </p:cNvSpPr>
          <p:nvPr/>
        </p:nvSpPr>
        <p:spPr>
          <a:xfrm>
            <a:off x="7949387" y="3433641"/>
            <a:ext cx="3996428" cy="61229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Reduce Blast Radius</a:t>
            </a:r>
            <a:endParaRPr lang="en-US" b="1"/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Incremental cluster cutover (one by one)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61571B-5C7C-7B99-F536-74579E370FD4}"/>
              </a:ext>
            </a:extLst>
          </p:cNvPr>
          <p:cNvSpPr/>
          <p:nvPr/>
        </p:nvSpPr>
        <p:spPr>
          <a:xfrm>
            <a:off x="7299569" y="3417928"/>
            <a:ext cx="562708" cy="562708"/>
          </a:xfrm>
          <a:prstGeom prst="ellipse">
            <a:avLst/>
          </a:prstGeom>
          <a:solidFill>
            <a:srgbClr val="00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>
                <a:cs typeface="Arial"/>
              </a:rPr>
              <a:t>2</a:t>
            </a:r>
            <a:endParaRPr lang="en-US" sz="1600"/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DF29B0C1-2552-8604-68F8-6AE6227A8106}"/>
              </a:ext>
            </a:extLst>
          </p:cNvPr>
          <p:cNvSpPr txBox="1">
            <a:spLocks/>
          </p:cNvSpPr>
          <p:nvPr/>
        </p:nvSpPr>
        <p:spPr>
          <a:xfrm>
            <a:off x="7949387" y="4156564"/>
            <a:ext cx="3996428" cy="61229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Solid Rollback Strategy</a:t>
            </a:r>
            <a:endParaRPr lang="en-US" b="1">
              <a:solidFill>
                <a:srgbClr val="555555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Tested and ready under pressure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45B0E6-30D7-2F0C-EDBF-69DF76376625}"/>
              </a:ext>
            </a:extLst>
          </p:cNvPr>
          <p:cNvSpPr/>
          <p:nvPr/>
        </p:nvSpPr>
        <p:spPr>
          <a:xfrm>
            <a:off x="7299569" y="4147363"/>
            <a:ext cx="562708" cy="562708"/>
          </a:xfrm>
          <a:prstGeom prst="ellipse">
            <a:avLst/>
          </a:prstGeom>
          <a:solidFill>
            <a:srgbClr val="00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>
                <a:cs typeface="Arial"/>
              </a:rPr>
              <a:t>3</a:t>
            </a:r>
            <a:endParaRPr lang="en-US" sz="1600"/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8B8DA285-9C45-A180-83D4-610E728D9E0D}"/>
              </a:ext>
            </a:extLst>
          </p:cNvPr>
          <p:cNvSpPr txBox="1">
            <a:spLocks/>
          </p:cNvSpPr>
          <p:nvPr/>
        </p:nvSpPr>
        <p:spPr>
          <a:xfrm>
            <a:off x="7949387" y="4879487"/>
            <a:ext cx="3996428" cy="15989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400" b="1">
                <a:solidFill>
                  <a:srgbClr val="000000"/>
                </a:solidFill>
                <a:ea typeface="+mn-lt"/>
                <a:cs typeface="+mn-lt"/>
              </a:rPr>
              <a:t>Tools: </a:t>
            </a:r>
            <a:endParaRPr lang="en-US" b="1">
              <a:solidFill>
                <a:srgbClr val="555555"/>
              </a:solidFill>
              <a:ea typeface="+mn-lt"/>
              <a:cs typeface="+mn-lt"/>
            </a:endParaRPr>
          </a:p>
          <a:p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GitOps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foundation (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ArgoCD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) </a:t>
            </a:r>
            <a:endParaRPr lang="en-US">
              <a:cs typeface="Arial" panose="020B0604020202020204"/>
            </a:endParaRPr>
          </a:p>
          <a:p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MongoSync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for data migration </a:t>
            </a:r>
            <a:endParaRPr lang="en-US">
              <a:cs typeface="Arial" panose="020B0604020202020204"/>
            </a:endParaRPr>
          </a:p>
          <a:p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Kafka CDC for roll-back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52F345-C7BC-4A9B-4F74-D9EF2E910319}"/>
              </a:ext>
            </a:extLst>
          </p:cNvPr>
          <p:cNvSpPr/>
          <p:nvPr/>
        </p:nvSpPr>
        <p:spPr>
          <a:xfrm>
            <a:off x="7299569" y="4876799"/>
            <a:ext cx="562708" cy="562708"/>
          </a:xfrm>
          <a:prstGeom prst="ellipse">
            <a:avLst/>
          </a:prstGeom>
          <a:solidFill>
            <a:srgbClr val="00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>
                <a:cs typeface="Arial"/>
              </a:rPr>
              <a:t>4</a:t>
            </a:r>
            <a:endParaRPr lang="en-US" sz="1600"/>
          </a:p>
        </p:txBody>
      </p:sp>
      <p:pic>
        <p:nvPicPr>
          <p:cNvPr id="2" name="Picture 1" descr="A diagram of a cloud&#10;&#10;AI-generated content may be incorrect.">
            <a:extLst>
              <a:ext uri="{FF2B5EF4-FFF2-40B4-BE49-F238E27FC236}">
                <a16:creationId xmlns:a16="http://schemas.microsoft.com/office/drawing/2014/main" id="{84D39E9F-A0CA-A36D-A3E0-41DB8E7A88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2" t="2834" r="1023" b="1822"/>
          <a:stretch>
            <a:fillRect/>
          </a:stretch>
        </p:blipFill>
        <p:spPr>
          <a:xfrm>
            <a:off x="309195" y="1340460"/>
            <a:ext cx="6522739" cy="46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3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334E0-CAC0-A117-0EB5-D61C2C17008A}"/>
              </a:ext>
            </a:extLst>
          </p:cNvPr>
          <p:cNvSpPr/>
          <p:nvPr/>
        </p:nvSpPr>
        <p:spPr>
          <a:xfrm>
            <a:off x="-7817" y="-7815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6058" y="2079625"/>
            <a:ext cx="6581140" cy="225922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  <a:defRPr sz="1600"/>
            </a:pPr>
            <a:r>
              <a:rPr lang="en-CA" sz="1800" err="1"/>
              <a:t>Oplog</a:t>
            </a:r>
            <a:r>
              <a:rPr lang="en-CA" sz="1800"/>
              <a:t> window is </a:t>
            </a:r>
            <a:r>
              <a:rPr lang="en-CA" sz="1800" b="1"/>
              <a:t>too short to sync data</a:t>
            </a:r>
            <a:endParaRPr lang="en-CA" sz="1800" b="1">
              <a:cs typeface="Arial" panose="020B0604020202020204"/>
            </a:endParaRP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  <a:defRPr sz="1600"/>
            </a:pPr>
            <a:r>
              <a:rPr lang="en-US" sz="1800" b="1" err="1"/>
              <a:t>MongoSync</a:t>
            </a:r>
            <a:r>
              <a:rPr lang="en-US" sz="1800" b="1"/>
              <a:t> continuously fails</a:t>
            </a:r>
            <a:r>
              <a:rPr lang="en-US" sz="1800"/>
              <a:t> on data copy</a:t>
            </a:r>
            <a:endParaRPr lang="en-US" sz="1800">
              <a:cs typeface="Arial" panose="020B0604020202020204"/>
            </a:endParaRPr>
          </a:p>
          <a:p>
            <a:pPr>
              <a:lnSpc>
                <a:spcPct val="150000"/>
              </a:lnSpc>
              <a:buFont typeface="Wingdings,Sans-Serif" panose="020B0604020202020204" pitchFamily="34" charset="0"/>
              <a:buChar char="§"/>
              <a:defRPr sz="1600"/>
            </a:pPr>
            <a:r>
              <a:rPr lang="en-US" sz="1800" b="1">
                <a:cs typeface="Arial"/>
              </a:rPr>
              <a:t>CDC can’t handle the write traffic</a:t>
            </a:r>
            <a:r>
              <a:rPr lang="en-US" sz="1800">
                <a:cs typeface="Arial"/>
              </a:rPr>
              <a:t> in real-time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  <a:defRPr sz="1600"/>
            </a:pPr>
            <a:endParaRPr lang="en-US" sz="1800">
              <a:cs typeface="Arial"/>
            </a:endParaRP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  <a:defRPr sz="1600"/>
            </a:pPr>
            <a:endParaRPr lang="en-US" sz="1800">
              <a:cs typeface="Arial"/>
            </a:endParaRP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§"/>
              <a:defRPr sz="1600"/>
            </a:pPr>
            <a:endParaRPr lang="en-US" sz="1800">
              <a:solidFill>
                <a:srgbClr val="555555"/>
              </a:solidFill>
              <a:cs typeface="Arial" panose="020B0604020202020204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1BAE847-D616-FCA4-3A9E-49AA83369FAD}"/>
              </a:ext>
            </a:extLst>
          </p:cNvPr>
          <p:cNvSpPr txBox="1">
            <a:spLocks/>
          </p:cNvSpPr>
          <p:nvPr/>
        </p:nvSpPr>
        <p:spPr>
          <a:xfrm>
            <a:off x="302398" y="227002"/>
            <a:ext cx="11592169" cy="15989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PRODUCTION MIGRATION: </a:t>
            </a:r>
            <a:br>
              <a:rPr lang="en-US" sz="400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WHEN REALITY HIT HARD 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23059-5881-A1B7-BAEE-3FD23498ED4A}"/>
              </a:ext>
            </a:extLst>
          </p:cNvPr>
          <p:cNvSpPr/>
          <p:nvPr/>
        </p:nvSpPr>
        <p:spPr>
          <a:xfrm flipH="1">
            <a:off x="1914805" y="1026749"/>
            <a:ext cx="4964525" cy="671845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C1D1B-2F9B-72B4-4367-5798D3716BDA}"/>
              </a:ext>
            </a:extLst>
          </p:cNvPr>
          <p:cNvSpPr/>
          <p:nvPr/>
        </p:nvSpPr>
        <p:spPr>
          <a:xfrm>
            <a:off x="7678126" y="2767"/>
            <a:ext cx="4513547" cy="6863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pic>
        <p:nvPicPr>
          <p:cNvPr id="16" name="Picture 15" descr="A close-up of a server&#10;&#10;AI-generated content may be incorrect.">
            <a:extLst>
              <a:ext uri="{FF2B5EF4-FFF2-40B4-BE49-F238E27FC236}">
                <a16:creationId xmlns:a16="http://schemas.microsoft.com/office/drawing/2014/main" id="{9B19059F-7BF2-0047-A95A-4621D2C46E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rcRect l="18990" t="11450" r="3706" b="1473"/>
          <a:stretch>
            <a:fillRect/>
          </a:stretch>
        </p:blipFill>
        <p:spPr>
          <a:xfrm rot="5400000">
            <a:off x="6568511" y="1111310"/>
            <a:ext cx="6816948" cy="4584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057B9-ABD8-B42A-0B5E-B29B9973B7D2}"/>
              </a:ext>
            </a:extLst>
          </p:cNvPr>
          <p:cNvSpPr txBox="1"/>
          <p:nvPr/>
        </p:nvSpPr>
        <p:spPr>
          <a:xfrm>
            <a:off x="603250" y="3735916"/>
            <a:ext cx="6096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800" b="1" i="0" u="none" strike="noStrike" baseline="0">
                <a:solidFill>
                  <a:srgbClr val="555555"/>
                </a:solidFill>
                <a:latin typeface="Arial"/>
              </a:rPr>
              <a:t>No MongoDB support</a:t>
            </a:r>
            <a:r>
              <a:rPr lang="en-US" sz="1800" b="0" i="0" u="none" strike="noStrike" baseline="0">
                <a:solidFill>
                  <a:srgbClr val="555555"/>
                </a:solidFill>
                <a:latin typeface="Arial"/>
              </a:rPr>
              <a:t> available</a:t>
            </a:r>
            <a:endParaRPr lang="en-US">
              <a:cs typeface="Arial"/>
            </a:endParaRPr>
          </a:p>
          <a:p>
            <a:pPr marL="285750" indent="-285750" algn="l">
              <a:spcAft>
                <a:spcPts val="600"/>
              </a:spcAft>
              <a:buFont typeface="Wingdings"/>
              <a:buChar char="§"/>
            </a:pPr>
            <a:endParaRPr lang="en-US" sz="1600">
              <a:cs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EC696D-5C3F-334A-76AB-276E0CE28CF3}"/>
              </a:ext>
            </a:extLst>
          </p:cNvPr>
          <p:cNvSpPr/>
          <p:nvPr/>
        </p:nvSpPr>
        <p:spPr>
          <a:xfrm>
            <a:off x="2767" y="-16770"/>
            <a:ext cx="12197862" cy="68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B90C580-58EF-6418-D0BB-25ECFB8435A6}"/>
              </a:ext>
            </a:extLst>
          </p:cNvPr>
          <p:cNvSpPr txBox="1">
            <a:spLocks/>
          </p:cNvSpPr>
          <p:nvPr/>
        </p:nvSpPr>
        <p:spPr>
          <a:xfrm>
            <a:off x="312167" y="481002"/>
            <a:ext cx="11582400" cy="39735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0000"/>
                </a:solidFill>
                <a:ea typeface="+mj-lt"/>
                <a:cs typeface="+mj-lt"/>
              </a:rPr>
              <a:t>WHAT ACTUALLY WORKED IN PRODUCTION 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3770" y="2341139"/>
            <a:ext cx="3510171" cy="3836139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  <a:defRPr sz="1600"/>
            </a:pPr>
            <a:r>
              <a:rPr lang="en-US" b="1"/>
              <a:t>Hybrid </a:t>
            </a:r>
            <a:r>
              <a:rPr lang="en-US" b="1" err="1"/>
              <a:t>MongoSync</a:t>
            </a:r>
            <a:r>
              <a:rPr lang="en-US" b="1"/>
              <a:t> + Kafka</a:t>
            </a:r>
            <a:r>
              <a:rPr lang="en-US"/>
              <a:t> approach for data copy</a:t>
            </a:r>
          </a:p>
          <a:p>
            <a:pPr>
              <a:lnSpc>
                <a:spcPct val="150000"/>
              </a:lnSpc>
              <a:defRPr sz="1600"/>
            </a:pPr>
            <a:r>
              <a:rPr lang="en-US" b="1"/>
              <a:t>Adjusted MongoDB </a:t>
            </a:r>
            <a:r>
              <a:rPr lang="en-US" b="1" err="1"/>
              <a:t>Oplog</a:t>
            </a:r>
            <a:r>
              <a:rPr lang="en-US"/>
              <a:t> operations to catch </a:t>
            </a:r>
            <a:r>
              <a:rPr lang="en-US" err="1"/>
              <a:t>fullDocument</a:t>
            </a:r>
            <a:endParaRPr lang="en-US">
              <a:cs typeface="Arial" panose="020B0604020202020204"/>
            </a:endParaRPr>
          </a:p>
          <a:p>
            <a:pPr>
              <a:lnSpc>
                <a:spcPct val="150000"/>
              </a:lnSpc>
              <a:defRPr sz="1600"/>
            </a:pPr>
            <a:r>
              <a:rPr lang="en-US" b="1"/>
              <a:t>Cleanup legacy data</a:t>
            </a:r>
            <a:endParaRPr lang="en-US" b="1">
              <a:cs typeface="Arial"/>
            </a:endParaRPr>
          </a:p>
          <a:p>
            <a:pPr>
              <a:lnSpc>
                <a:spcPct val="150000"/>
              </a:lnSpc>
              <a:defRPr sz="1600"/>
            </a:pPr>
            <a:endParaRPr lang="en-US">
              <a:cs typeface="Arial" panose="020B0604020202020204"/>
            </a:endParaRPr>
          </a:p>
          <a:p>
            <a:pPr>
              <a:lnSpc>
                <a:spcPct val="150000"/>
              </a:lnSpc>
              <a:defRPr sz="1600"/>
            </a:pPr>
            <a:endParaRPr lang="en-US">
              <a:cs typeface="Arial" panose="020B06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7F2B8F-87C3-7EC3-62C6-8648692E705D}"/>
              </a:ext>
            </a:extLst>
          </p:cNvPr>
          <p:cNvSpPr/>
          <p:nvPr/>
        </p:nvSpPr>
        <p:spPr>
          <a:xfrm flipH="1">
            <a:off x="2119959" y="289987"/>
            <a:ext cx="5257601" cy="724761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diagram of a software&#10;&#10;AI-generated content may be incorrect.">
            <a:extLst>
              <a:ext uri="{FF2B5EF4-FFF2-40B4-BE49-F238E27FC236}">
                <a16:creationId xmlns:a16="http://schemas.microsoft.com/office/drawing/2014/main" id="{4EEBBD18-DAF4-316D-42C4-37117AB8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8" t="1874" r="1733" b="90"/>
          <a:stretch>
            <a:fillRect/>
          </a:stretch>
        </p:blipFill>
        <p:spPr>
          <a:xfrm>
            <a:off x="420151" y="1133047"/>
            <a:ext cx="7656196" cy="55213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733A97-90C1-27F7-A450-CB164205F05F}"/>
              </a:ext>
            </a:extLst>
          </p:cNvPr>
          <p:cNvSpPr/>
          <p:nvPr/>
        </p:nvSpPr>
        <p:spPr>
          <a:xfrm flipH="1">
            <a:off x="8258292" y="1845735"/>
            <a:ext cx="5257601" cy="3148345"/>
          </a:xfrm>
          <a:prstGeom prst="rect">
            <a:avLst/>
          </a:prstGeom>
          <a:noFill/>
          <a:ln w="57150">
            <a:solidFill>
              <a:srgbClr val="00E8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nielseniq-presentation-template-01112024" id="{7662A2C1-CB3E-7243-9BBC-F29AC06FD2FD}" vid="{1B10B1CE-C1AF-7F43-9CAE-742407C37489}"/>
    </a:ext>
  </a:extLst>
</a:theme>
</file>

<file path=ppt/theme/theme2.xml><?xml version="1.0" encoding="utf-8"?>
<a:theme xmlns:a="http://schemas.openxmlformats.org/drawingml/2006/main" name="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nielseniq-presentation-template-01112024" id="{7662A2C1-CB3E-7243-9BBC-F29AC06FD2FD}" vid="{8CB688B6-B01D-424E-8258-13777396F3D8}"/>
    </a:ext>
  </a:extLst>
</a:theme>
</file>

<file path=ppt/theme/theme3.xml><?xml version="1.0" encoding="utf-8"?>
<a:theme xmlns:a="http://schemas.openxmlformats.org/drawingml/2006/main" name="Quote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nielseniq-presentation-template-01112024" id="{7662A2C1-CB3E-7243-9BBC-F29AC06FD2FD}" vid="{EF873E80-511F-0E41-AB24-CA52645837BF}"/>
    </a:ext>
  </a:ext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BB75F7D2481458A71FEEAF8E4C871" ma:contentTypeVersion="17" ma:contentTypeDescription="Create a new document." ma:contentTypeScope="" ma:versionID="0713866a7ca0a180df07f32f6a2482c5">
  <xsd:schema xmlns:xsd="http://www.w3.org/2001/XMLSchema" xmlns:xs="http://www.w3.org/2001/XMLSchema" xmlns:p="http://schemas.microsoft.com/office/2006/metadata/properties" xmlns:ns2="761dc8ef-ec76-4b9c-8094-ef13fc7259b3" xmlns:ns3="06bdc8b9-fe7e-4879-86df-b4b8dd228d00" xmlns:ns4="0f20a38a-d7e5-4f2d-9d04-4e7253d25786" targetNamespace="http://schemas.microsoft.com/office/2006/metadata/properties" ma:root="true" ma:fieldsID="a1bc6f46aa0abb1000898581789f4ac5" ns2:_="" ns3:_="" ns4:_="">
    <xsd:import namespace="761dc8ef-ec76-4b9c-8094-ef13fc7259b3"/>
    <xsd:import namespace="06bdc8b9-fe7e-4879-86df-b4b8dd228d00"/>
    <xsd:import namespace="0f20a38a-d7e5-4f2d-9d04-4e7253d257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dc8ef-ec76-4b9c-8094-ef13fc7259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dc8b9-fe7e-4879-86df-b4b8dd228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8f4780-c71a-4417-85db-0344dc6100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0a38a-d7e5-4f2d-9d04-4e7253d2578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5b67b8-d4dc-42fc-aa30-0b6d88a572aa}" ma:internalName="TaxCatchAll" ma:showField="CatchAllData" ma:web="761dc8ef-ec76-4b9c-8094-ef13fc725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20a38a-d7e5-4f2d-9d04-4e7253d25786" xsi:nil="true"/>
    <lcf76f155ced4ddcb4097134ff3c332f xmlns="06bdc8b9-fe7e-4879-86df-b4b8dd228d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3134E-9AB7-47C6-BE7D-B38C0E189CDF}">
  <ds:schemaRefs>
    <ds:schemaRef ds:uri="06bdc8b9-fe7e-4879-86df-b4b8dd228d00"/>
    <ds:schemaRef ds:uri="0f20a38a-d7e5-4f2d-9d04-4e7253d25786"/>
    <ds:schemaRef ds:uri="761dc8ef-ec76-4b9c-8094-ef13fc7259b3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618B1-28FA-4FD9-872A-BFED7345DBF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6bdc8b9-fe7e-4879-86df-b4b8dd228d00"/>
    <ds:schemaRef ds:uri="http://schemas.openxmlformats.org/package/2006/metadata/core-properties"/>
    <ds:schemaRef ds:uri="0f20a38a-d7e5-4f2d-9d04-4e7253d25786"/>
    <ds:schemaRef ds:uri="761dc8ef-ec76-4b9c-8094-ef13fc7259b3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1565C1-CB9A-4A8A-8596-88D25C4A68B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c7a1f4-5fb1-4153-bb4f-12d2020a1f7d}" enabled="0" method="" siteId="{6ac7a1f4-5fb1-4153-bb4f-12d2020a1f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8065</TotalTime>
  <Words>410</Words>
  <Application>Microsoft Macintosh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System Font Regular</vt:lpstr>
      <vt:lpstr>Wingdings</vt:lpstr>
      <vt:lpstr>Wingdings,Sans-Serif</vt:lpstr>
      <vt:lpstr>Covers</vt:lpstr>
      <vt:lpstr>Content</vt:lpstr>
      <vt:lpstr>Quotes</vt:lpstr>
      <vt:lpstr>PowerPoint Presentation</vt:lpstr>
      <vt:lpstr>AGENDA</vt:lpstr>
      <vt:lpstr>THE BUSINESS CASE FOR CHANGE</vt:lpstr>
      <vt:lpstr>ATLAS OR SELF-MANAGED:  WHAT TO CHOOSE</vt:lpstr>
      <vt:lpstr>PLATFORM OPTIONS EVALUATED</vt:lpstr>
      <vt:lpstr>PLATFORM OPTIONS EVALUATED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 Annunziata</dc:creator>
  <cp:lastModifiedBy>Yurii Olshanetskyi</cp:lastModifiedBy>
  <cp:revision>3</cp:revision>
  <dcterms:created xsi:type="dcterms:W3CDTF">2022-11-18T18:35:40Z</dcterms:created>
  <dcterms:modified xsi:type="dcterms:W3CDTF">2026-06-03T15:12:52Z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0x010100F99BB75F7D2481458A71FEEAF8E4C871</vt:lpwstr>
  </property>
</Properties>
</file>